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8" r:id="rId3"/>
    <p:sldId id="259" r:id="rId4"/>
    <p:sldId id="266" r:id="rId5"/>
    <p:sldId id="267" r:id="rId6"/>
    <p:sldId id="273" r:id="rId7"/>
    <p:sldId id="283" r:id="rId8"/>
    <p:sldId id="284" r:id="rId9"/>
    <p:sldId id="285" r:id="rId10"/>
    <p:sldId id="294" r:id="rId11"/>
    <p:sldId id="295" r:id="rId12"/>
    <p:sldId id="296" r:id="rId13"/>
    <p:sldId id="308" r:id="rId14"/>
    <p:sldId id="309" r:id="rId15"/>
    <p:sldId id="317" r:id="rId16"/>
    <p:sldId id="318" r:id="rId17"/>
    <p:sldId id="319" r:id="rId18"/>
    <p:sldId id="328" r:id="rId19"/>
    <p:sldId id="32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36C10-570B-4FEB-BC1F-8C7B74AF5A6F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17A92-BE26-40AE-9913-11F9CD6F08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2062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8BBA128-9A52-44C1-82CE-78E1CCC87EE3}" type="datetimeFigureOut">
              <a:rPr lang="en-US" smtClean="0"/>
              <a:pPr/>
              <a:t>9/30/2015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120EE5F-3C91-45EE-BB51-624E732BEB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43116"/>
            <a:ext cx="8401080" cy="2143140"/>
          </a:xfrm>
        </p:spPr>
        <p:txBody>
          <a:bodyPr>
            <a:noAutofit/>
          </a:bodyPr>
          <a:lstStyle/>
          <a:p>
            <a:pPr algn="ctr"/>
            <a:r>
              <a:rPr lang="en-US" sz="4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7 C’s</a:t>
            </a:r>
          </a:p>
          <a:p>
            <a:pPr algn="ctr"/>
            <a:r>
              <a:rPr lang="en-US" sz="4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OF COMMUNICATION</a:t>
            </a:r>
          </a:p>
          <a:p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5786" y="428604"/>
            <a:ext cx="764386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Department of</a:t>
            </a:r>
          </a:p>
          <a:p>
            <a:pPr algn="ctr"/>
            <a:r>
              <a:rPr 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itchFamily="82" charset="0"/>
              </a:rPr>
              <a:t> Mass Communication</a:t>
            </a:r>
            <a:endParaRPr lang="en-US" sz="5400" dirty="0" smtClean="0">
              <a:solidFill>
                <a:schemeClr val="tx1">
                  <a:lumMod val="95000"/>
                  <a:lumOff val="5000"/>
                </a:schemeClr>
              </a:solidFill>
              <a:latin typeface="Algerian" pitchFamily="82" charset="0"/>
            </a:endParaRPr>
          </a:p>
          <a:p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4348" y="3857629"/>
            <a:ext cx="800105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dirty="0" smtClean="0">
              <a:solidFill>
                <a:prstClr val="black">
                  <a:lumMod val="95000"/>
                  <a:lumOff val="5000"/>
                </a:prstClr>
              </a:solidFill>
              <a:latin typeface="Algerian" pitchFamily="82" charset="0"/>
            </a:endParaRPr>
          </a:p>
          <a:p>
            <a:pPr lvl="0" algn="r"/>
            <a:r>
              <a:rPr lang="en-US" sz="3600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lgerian" pitchFamily="82" charset="0"/>
              </a:rPr>
              <a:t>SONIa</a:t>
            </a:r>
            <a:r>
              <a:rPr lang="en-US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lgerian" pitchFamily="82" charset="0"/>
              </a:rPr>
              <a:t> </a:t>
            </a:r>
            <a:r>
              <a:rPr lang="en-US" sz="3600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Algerian" pitchFamily="82" charset="0"/>
              </a:rPr>
              <a:t>sikand</a:t>
            </a:r>
            <a:endParaRPr lang="en-US" sz="3600" dirty="0" smtClean="0">
              <a:solidFill>
                <a:prstClr val="black">
                  <a:lumMod val="95000"/>
                  <a:lumOff val="5000"/>
                </a:prstClr>
              </a:solidFill>
              <a:latin typeface="Algerian" pitchFamily="82" charset="0"/>
            </a:endParaRPr>
          </a:p>
          <a:p>
            <a:pPr lvl="0" algn="r"/>
            <a:r>
              <a:rPr lang="en-US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lgerian" pitchFamily="82" charset="0"/>
              </a:rPr>
              <a:t>Pggcg-42</a:t>
            </a:r>
          </a:p>
          <a:p>
            <a:pPr lvl="0" algn="r"/>
            <a:r>
              <a:rPr lang="en-US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Algerian" pitchFamily="82" charset="0"/>
              </a:rPr>
              <a:t>Chandigarh</a:t>
            </a:r>
            <a:endParaRPr lang="en-US" dirty="0" smtClean="0">
              <a:solidFill>
                <a:prstClr val="black">
                  <a:lumMod val="95000"/>
                  <a:lumOff val="5000"/>
                </a:prstClr>
              </a:solidFill>
              <a:latin typeface="Algerian" pitchFamily="82" charset="0"/>
            </a:endParaRPr>
          </a:p>
          <a:p>
            <a:pPr lvl="0"/>
            <a:endParaRPr lang="en-US" sz="1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lgerian" pitchFamily="82" charset="0"/>
              </a:rPr>
              <a:t>CHECKLIST FOR CONCRETENESS</a:t>
            </a:r>
            <a:endParaRPr lang="en-US" sz="4000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Precise in presenting facts and figures.</a:t>
            </a:r>
          </a:p>
          <a:p>
            <a:r>
              <a:rPr lang="en-US" sz="3600" b="1" dirty="0" smtClean="0"/>
              <a:t>Use active voice more than the passive.</a:t>
            </a:r>
          </a:p>
          <a:p>
            <a:r>
              <a:rPr lang="en-US" sz="3600" b="1" dirty="0" smtClean="0"/>
              <a:t>Use action verbs to make idea clear.</a:t>
            </a:r>
          </a:p>
          <a:p>
            <a:r>
              <a:rPr lang="en-US" sz="3600" b="1" dirty="0" smtClean="0"/>
              <a:t>Use of image building words where necessary.</a:t>
            </a:r>
            <a:endParaRPr lang="en-US" sz="36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en-US" sz="4400" b="1" u="sng" dirty="0" smtClean="0">
                <a:latin typeface="Algerian" pitchFamily="82" charset="0"/>
              </a:rPr>
              <a:t>CLARITY</a:t>
            </a:r>
            <a:endParaRPr lang="en-US" sz="44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7972452" cy="496730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Getting the meaning from your head into the head of your reader – </a:t>
            </a:r>
            <a:r>
              <a:rPr lang="en-US" sz="3600" b="1" i="1" dirty="0" smtClean="0"/>
              <a:t>accurately </a:t>
            </a:r>
            <a:r>
              <a:rPr lang="en-US" sz="3600" b="1" dirty="0" smtClean="0"/>
              <a:t>–is the purpose of </a:t>
            </a:r>
            <a:r>
              <a:rPr lang="en-US" sz="3600" b="1" i="1" dirty="0" smtClean="0"/>
              <a:t>clarity</a:t>
            </a:r>
            <a:r>
              <a:rPr lang="en-US" sz="3600" b="1" dirty="0" smtClean="0"/>
              <a:t>.</a:t>
            </a:r>
          </a:p>
          <a:p>
            <a:pPr algn="ctr"/>
            <a:endParaRPr lang="en-US" sz="36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Algerian" pitchFamily="82" charset="0"/>
              </a:rPr>
              <a:t>WAYS TO INDICATE CLARITY</a:t>
            </a:r>
            <a:endParaRPr lang="en-US" sz="4400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310039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Choose precise, concrete and familiar words.</a:t>
            </a:r>
          </a:p>
          <a:p>
            <a:pPr algn="ctr"/>
            <a:r>
              <a:rPr lang="en-US" sz="3200" b="1" dirty="0" smtClean="0"/>
              <a:t>Construct effective sentences and paragraphs.</a:t>
            </a:r>
            <a:endParaRPr lang="en-US" sz="32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 smtClean="0">
                <a:latin typeface="Algerian" pitchFamily="82" charset="0"/>
              </a:rPr>
              <a:t>CHECKLIST FOR CLARITY</a:t>
            </a:r>
            <a:endParaRPr lang="en-US" sz="48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9284"/>
            <a:ext cx="8229600" cy="453867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Choose precise or as concrete a word as possible.</a:t>
            </a:r>
          </a:p>
          <a:p>
            <a:r>
              <a:rPr lang="en-US" dirty="0" smtClean="0"/>
              <a:t>Select words that have a high sense of appropriateness for the reader.</a:t>
            </a:r>
          </a:p>
          <a:p>
            <a:r>
              <a:rPr lang="en-US" dirty="0" smtClean="0"/>
              <a:t>Go for the familiar words.</a:t>
            </a:r>
          </a:p>
          <a:p>
            <a:r>
              <a:rPr lang="en-US" dirty="0" smtClean="0"/>
              <a:t>Limit average length of a sentence is 17- 20 words.</a:t>
            </a:r>
          </a:p>
          <a:p>
            <a:r>
              <a:rPr lang="en-US" dirty="0" smtClean="0"/>
              <a:t>Insert no more than one main idea in a sentence.</a:t>
            </a:r>
          </a:p>
          <a:p>
            <a:r>
              <a:rPr lang="en-US" dirty="0" smtClean="0"/>
              <a:t>Arrange words so that the main idea occurs early in a sentence.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u="sng" dirty="0" smtClean="0">
                <a:latin typeface="Algerian" pitchFamily="82" charset="0"/>
              </a:rPr>
              <a:t>COURTESY</a:t>
            </a:r>
            <a:endParaRPr lang="en-US" sz="54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7615262" cy="4071966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Courtesy means not only aware of others perspective but feelings.</a:t>
            </a:r>
          </a:p>
          <a:p>
            <a:r>
              <a:rPr lang="en-US" sz="3600" b="1" dirty="0" smtClean="0"/>
              <a:t>Courtesy stems from a sincere “you-attitude”</a:t>
            </a:r>
          </a:p>
          <a:p>
            <a:r>
              <a:rPr lang="en-US" sz="3600" b="1" dirty="0" smtClean="0"/>
              <a:t> show respect and concern for others .</a:t>
            </a:r>
          </a:p>
          <a:p>
            <a:r>
              <a:rPr lang="en-US" sz="3600" b="1" dirty="0" smtClean="0"/>
              <a:t> Consider your audience.</a:t>
            </a:r>
            <a:endParaRPr lang="en-US" sz="36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Algerian" pitchFamily="82" charset="0"/>
              </a:rPr>
              <a:t>CHECKLIST FOR COURTESY</a:t>
            </a:r>
            <a:endParaRPr lang="en-US" sz="4800" b="1" dirty="0">
              <a:latin typeface="Algerian" pitchFamily="8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785926"/>
            <a:ext cx="7686700" cy="450059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Communication should have you-attitude.</a:t>
            </a:r>
          </a:p>
          <a:p>
            <a:r>
              <a:rPr lang="en-US" sz="3200" b="1" dirty="0" smtClean="0"/>
              <a:t> Have someone review your statement to avoid disrespect.</a:t>
            </a:r>
          </a:p>
          <a:p>
            <a:r>
              <a:rPr lang="en-US" sz="3200" b="1" dirty="0" smtClean="0"/>
              <a:t>Be careful in using language.  Be aware of gender, race, color, creed etc.</a:t>
            </a:r>
            <a:endParaRPr lang="en-US" sz="32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u="sng" dirty="0" smtClean="0">
                <a:latin typeface="Algerian" pitchFamily="82" charset="0"/>
              </a:rPr>
              <a:t>CORRECTNESS</a:t>
            </a:r>
            <a:endParaRPr lang="en-US" sz="54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7829576" cy="4929222"/>
          </a:xfrm>
        </p:spPr>
        <p:txBody>
          <a:bodyPr>
            <a:noAutofit/>
          </a:bodyPr>
          <a:lstStyle/>
          <a:p>
            <a:r>
              <a:rPr lang="en-US" b="1" dirty="0" smtClean="0"/>
              <a:t>Use of proper grammar, punctuation and  spellings.</a:t>
            </a:r>
          </a:p>
          <a:p>
            <a:r>
              <a:rPr lang="en-US" b="1" dirty="0" smtClean="0"/>
              <a:t>Some message though grammatically and mechanically complete and perfect may insult or lose a customer .</a:t>
            </a:r>
          </a:p>
          <a:p>
            <a:pPr>
              <a:buNone/>
            </a:pPr>
            <a:r>
              <a:rPr lang="en-US" b="1" dirty="0" smtClean="0"/>
              <a:t>                           SO</a:t>
            </a:r>
          </a:p>
          <a:p>
            <a:r>
              <a:rPr lang="en-US" b="1" dirty="0" smtClean="0"/>
              <a:t>Use the right level of language</a:t>
            </a:r>
          </a:p>
          <a:p>
            <a:r>
              <a:rPr lang="en-US" b="1" dirty="0" smtClean="0"/>
              <a:t>Check accuracy of figures, facts and words.</a:t>
            </a:r>
          </a:p>
          <a:p>
            <a:r>
              <a:rPr lang="en-US" b="1" dirty="0" smtClean="0"/>
              <a:t>Maintain acceptable writing mechanics.</a:t>
            </a:r>
            <a:endParaRPr lang="en-US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Algerian" pitchFamily="82" charset="0"/>
              </a:rPr>
              <a:t>USE THE RIGHT LEVEL OF LANGUAGE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There are three levels of language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Formal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Informal 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Substandard</a:t>
            </a:r>
          </a:p>
          <a:p>
            <a:pPr>
              <a:buFont typeface="Wingdings" pitchFamily="2" charset="2"/>
              <a:buChar char="Ø"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So writing style for each level is different.</a:t>
            </a:r>
            <a:endParaRPr lang="en-US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lgerian" pitchFamily="82" charset="0"/>
              </a:rPr>
              <a:t>CHECKLIST FOR CORRECTNESS</a:t>
            </a:r>
            <a:endParaRPr lang="en-US" sz="4000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7400948" cy="3857652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Select the right level of language for communication; either formal or informal.</a:t>
            </a:r>
          </a:p>
          <a:p>
            <a:r>
              <a:rPr lang="en-US" b="1" dirty="0" smtClean="0"/>
              <a:t>Realize that informal language is used in business communication.</a:t>
            </a:r>
          </a:p>
          <a:p>
            <a:r>
              <a:rPr lang="en-US" b="1" dirty="0" smtClean="0"/>
              <a:t>Check your accuracy of facts and figures by making other person read your material.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305800" cy="2057400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 smtClean="0">
                <a:latin typeface="Algerian" pitchFamily="82" charset="0"/>
              </a:rPr>
              <a:t>Thank you</a:t>
            </a:r>
            <a:endParaRPr lang="en-US" sz="8000" b="1" dirty="0"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/>
            <a:r>
              <a:rPr lang="en-US" sz="5400" b="1" u="sng" dirty="0" smtClean="0">
                <a:latin typeface="Algerian" pitchFamily="82" charset="0"/>
              </a:rPr>
              <a:t>COMPLETENESS</a:t>
            </a:r>
            <a:endParaRPr lang="en-US" sz="54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Message is </a:t>
            </a:r>
            <a:r>
              <a:rPr lang="en-US" i="1" dirty="0" smtClean="0"/>
              <a:t>complete</a:t>
            </a:r>
            <a:r>
              <a:rPr lang="en-US" dirty="0" smtClean="0"/>
              <a:t> when it contains all facts the reader or listener needs for the reaction you desire.</a:t>
            </a:r>
          </a:p>
          <a:p>
            <a:endParaRPr lang="en-US" dirty="0" smtClean="0"/>
          </a:p>
          <a:p>
            <a:r>
              <a:rPr lang="en-US" dirty="0" smtClean="0"/>
              <a:t>Communication senders need to assess their message through the eyes of the receivers to be sure they have included all relevant information.</a:t>
            </a:r>
          </a:p>
          <a:p>
            <a:endParaRPr lang="en-US" dirty="0" smtClean="0"/>
          </a:p>
          <a:p>
            <a:r>
              <a:rPr lang="en-US" dirty="0" smtClean="0"/>
              <a:t>Provide all necessary information.</a:t>
            </a:r>
          </a:p>
          <a:p>
            <a:r>
              <a:rPr lang="en-US" dirty="0" smtClean="0"/>
              <a:t>Answer all questions asked.</a:t>
            </a:r>
          </a:p>
          <a:p>
            <a:r>
              <a:rPr lang="en-US" dirty="0" smtClean="0"/>
              <a:t>Give something extra when desirable.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Algerian" pitchFamily="82" charset="0"/>
              </a:rPr>
              <a:t>Provide All Necessary Information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4152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Give all detail which is necessary for complete and accurate understanding.</a:t>
            </a:r>
          </a:p>
          <a:p>
            <a:r>
              <a:rPr lang="en-US" dirty="0" smtClean="0"/>
              <a:t>One way to make your message complete is by asking five W questions;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Who?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What?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When?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Where?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Why?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And other essentials as How?		</a:t>
            </a:r>
          </a:p>
          <a:p>
            <a:pPr>
              <a:buNone/>
            </a:pPr>
            <a:r>
              <a:rPr lang="en-US" dirty="0" smtClean="0"/>
              <a:t>	These are useful for making requests, announcements, or other informative messages.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 smtClean="0">
                <a:latin typeface="Algerian" pitchFamily="82" charset="0"/>
              </a:rPr>
              <a:t>Conciseness</a:t>
            </a:r>
            <a:endParaRPr lang="en-US" sz="48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8148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 Conciseness is saying what you have to say in fewest possible words without sacrificing other C qualities. A concise message is complete without being wordy.</a:t>
            </a:r>
          </a:p>
          <a:p>
            <a:pPr algn="ctr">
              <a:buNone/>
            </a:pPr>
            <a:endParaRPr lang="en-US" sz="36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 </a:t>
            </a:r>
            <a:r>
              <a:rPr lang="en-US" b="1" dirty="0" err="1" smtClean="0">
                <a:latin typeface="Algerian" pitchFamily="82" charset="0"/>
              </a:rPr>
              <a:t>Contd</a:t>
            </a:r>
            <a:r>
              <a:rPr lang="en-US" b="1" dirty="0" smtClean="0">
                <a:latin typeface="Algerian" pitchFamily="82" charset="0"/>
              </a:rPr>
              <a:t>….</a:t>
            </a:r>
            <a:endParaRPr lang="en-US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concise message saves time and expense for both sender and receiver.</a:t>
            </a:r>
          </a:p>
          <a:p>
            <a:r>
              <a:rPr lang="en-US" dirty="0" smtClean="0"/>
              <a:t>Conciseness contributes to emphasis; by eliminating unnecessary words you let important ideas stand out.</a:t>
            </a:r>
          </a:p>
          <a:p>
            <a:r>
              <a:rPr lang="en-US" dirty="0" smtClean="0"/>
              <a:t>When combined with “you-view”, concise messages are more interesting to the recipients.</a:t>
            </a:r>
          </a:p>
          <a:p>
            <a:r>
              <a:rPr lang="en-US" dirty="0" smtClean="0"/>
              <a:t>Conciseness includes;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eliminate wordy expression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Include only relevant material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Avoid unnecessary repetition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 smtClean="0">
                <a:latin typeface="Algerian" pitchFamily="82" charset="0"/>
              </a:rPr>
              <a:t>Consideration</a:t>
            </a:r>
            <a:endParaRPr lang="en-US" sz="48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/>
          </a:bodyPr>
          <a:lstStyle/>
          <a:p>
            <a:r>
              <a:rPr lang="en-US" dirty="0" smtClean="0"/>
              <a:t>Consideration means preparing every message with the message receivers in mind: put yourself at their place; being aware of their ideas, emotions, attitudes, desires, circumstances and probable reactions to your point.</a:t>
            </a:r>
          </a:p>
          <a:p>
            <a:r>
              <a:rPr lang="en-US" dirty="0" smtClean="0"/>
              <a:t>Handle the matter from their point of view, called as “you-attitude”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85818"/>
          </a:xfrm>
        </p:spPr>
        <p:txBody>
          <a:bodyPr>
            <a:noAutofit/>
          </a:bodyPr>
          <a:lstStyle/>
          <a:p>
            <a:pPr algn="ctr"/>
            <a:r>
              <a:rPr lang="en-US" sz="5400" b="1" u="sng" dirty="0" smtClean="0">
                <a:latin typeface="Algerian" pitchFamily="82" charset="0"/>
              </a:rPr>
              <a:t>CONCRETENESS</a:t>
            </a:r>
            <a:endParaRPr lang="en-US" sz="5400" b="1" u="sng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/>
          <a:lstStyle/>
          <a:p>
            <a:r>
              <a:rPr lang="en-US" dirty="0" smtClean="0"/>
              <a:t>Communicating concretely means being specific, definite and vivid rather than vague and general.</a:t>
            </a:r>
          </a:p>
          <a:p>
            <a:r>
              <a:rPr lang="en-US" dirty="0" smtClean="0"/>
              <a:t>Use denotative words (dictionary based, direct) rather than connotative words (ideas, notions suggested by or associated with a word”.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 smtClean="0">
                <a:latin typeface="Algerian" pitchFamily="82" charset="0"/>
              </a:rPr>
              <a:t>BENEFITS</a:t>
            </a:r>
            <a:endParaRPr lang="en-US" sz="5400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7901014" cy="3929090"/>
          </a:xfrm>
        </p:spPr>
        <p:txBody>
          <a:bodyPr/>
          <a:lstStyle/>
          <a:p>
            <a:r>
              <a:rPr lang="en-US" dirty="0" smtClean="0"/>
              <a:t>Receivers know exactly what is required or desired.</a:t>
            </a:r>
          </a:p>
          <a:p>
            <a:r>
              <a:rPr lang="en-US" dirty="0" smtClean="0"/>
              <a:t>Increase the chances that the message will be interpreted the way sender intended.</a:t>
            </a:r>
          </a:p>
          <a:p>
            <a:r>
              <a:rPr lang="en-US" dirty="0" smtClean="0"/>
              <a:t>More vivid and interesting.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0024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>
                <a:latin typeface="Algerian" pitchFamily="82" charset="0"/>
              </a:rPr>
              <a:t>SPECIFIC WAYS TO INDICATE CONCRETENESS</a:t>
            </a:r>
            <a:endParaRPr lang="en-US" sz="4800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429000"/>
          </a:xfrm>
        </p:spPr>
        <p:txBody>
          <a:bodyPr/>
          <a:lstStyle/>
          <a:p>
            <a:r>
              <a:rPr lang="en-US" dirty="0" smtClean="0"/>
              <a:t>Use specific facts and figures</a:t>
            </a:r>
          </a:p>
          <a:p>
            <a:r>
              <a:rPr lang="en-US" dirty="0" smtClean="0"/>
              <a:t>Put action in your verbs</a:t>
            </a:r>
          </a:p>
          <a:p>
            <a:r>
              <a:rPr lang="en-US" dirty="0" smtClean="0"/>
              <a:t>Choose vivid, image building words.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697</TotalTime>
  <Words>678</Words>
  <Application>Microsoft Office PowerPoint</Application>
  <PresentationFormat>On-screen Show (4:3)</PresentationFormat>
  <Paragraphs>96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Trek</vt:lpstr>
      <vt:lpstr>Slide 1</vt:lpstr>
      <vt:lpstr>COMPLETENESS</vt:lpstr>
      <vt:lpstr>Provide All Necessary Information</vt:lpstr>
      <vt:lpstr>Conciseness</vt:lpstr>
      <vt:lpstr> Contd….</vt:lpstr>
      <vt:lpstr>Consideration</vt:lpstr>
      <vt:lpstr>CONCRETENESS</vt:lpstr>
      <vt:lpstr>BENEFITS</vt:lpstr>
      <vt:lpstr>SPECIFIC WAYS TO INDICATE CONCRETENESS</vt:lpstr>
      <vt:lpstr>CHECKLIST FOR CONCRETENESS</vt:lpstr>
      <vt:lpstr>CLARITY</vt:lpstr>
      <vt:lpstr>WAYS TO INDICATE CLARITY</vt:lpstr>
      <vt:lpstr>CHECKLIST FOR CLARITY</vt:lpstr>
      <vt:lpstr>COURTESY</vt:lpstr>
      <vt:lpstr>CHECKLIST FOR COURTESY</vt:lpstr>
      <vt:lpstr>CORRECTNESS</vt:lpstr>
      <vt:lpstr>USE THE RIGHT LEVEL OF LANGUAGE</vt:lpstr>
      <vt:lpstr>CHECKLIST FOR CORRECTNESS</vt:lpstr>
      <vt:lpstr>Thank you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# 2</dc:title>
  <dc:creator>Zia</dc:creator>
  <cp:lastModifiedBy>Home</cp:lastModifiedBy>
  <cp:revision>153</cp:revision>
  <dcterms:created xsi:type="dcterms:W3CDTF">2012-09-30T12:06:02Z</dcterms:created>
  <dcterms:modified xsi:type="dcterms:W3CDTF">2015-09-30T16:49:28Z</dcterms:modified>
</cp:coreProperties>
</file>