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642" y="-18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0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CF32A7-A167-4364-A55E-447DE3835EB8}" type="datetimeFigureOut">
              <a:rPr lang="en-US" smtClean="0"/>
              <a:pPr/>
              <a:t>4/8/2013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EFE4B00-0194-4DAD-BC9E-62675FE0C9B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p:spPr>
        <p:txBody>
          <a:bodyPr/>
          <a:lstStyle/>
          <a:p>
            <a:fld id="{B9C696C9-424E-4C50-9C72-C70F4DAE3815}" type="slidenum">
              <a:rPr lang="en-US"/>
              <a:pPr/>
              <a:t>1</a:t>
            </a:fld>
            <a:endParaRPr lang="en-US"/>
          </a:p>
        </p:txBody>
      </p:sp>
      <p:sp>
        <p:nvSpPr>
          <p:cNvPr id="146435" name="Rectangle 2"/>
          <p:cNvSpPr>
            <a:spLocks noGrp="1" noRot="1" noChangeAspect="1" noChangeArrowheads="1" noTextEdit="1"/>
          </p:cNvSpPr>
          <p:nvPr>
            <p:ph type="sldImg"/>
          </p:nvPr>
        </p:nvSpPr>
        <p:spPr>
          <a:ln/>
        </p:spPr>
      </p:sp>
      <p:sp>
        <p:nvSpPr>
          <p:cNvPr id="1464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p>
            <a:fld id="{3CF7F39C-57C1-4639-A795-26297423E291}" type="slidenum">
              <a:rPr lang="en-US"/>
              <a:pPr/>
              <a:t>10</a:t>
            </a:fld>
            <a:endParaRPr lang="en-US"/>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p:spPr>
        <p:txBody>
          <a:bodyPr/>
          <a:lstStyle/>
          <a:p>
            <a:fld id="{FCFDC7BC-4550-4DBE-ADB2-BD616946CFD7}" type="slidenum">
              <a:rPr lang="en-US"/>
              <a:pPr/>
              <a:t>11</a:t>
            </a:fld>
            <a:endParaRPr lang="en-US"/>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p>
            <a:fld id="{CB1D2445-885B-453B-A233-0936E3652E3B}" type="slidenum">
              <a:rPr lang="en-US"/>
              <a:pPr/>
              <a:t>12</a:t>
            </a:fld>
            <a:endParaRPr lang="en-US"/>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p>
            <a:fld id="{34FE8544-58A1-42F4-A1F2-67077D814891}" type="slidenum">
              <a:rPr lang="en-US"/>
              <a:pPr/>
              <a:t>13</a:t>
            </a:fld>
            <a:endParaRPr lang="en-US"/>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p:spPr>
        <p:txBody>
          <a:bodyPr/>
          <a:lstStyle/>
          <a:p>
            <a:fld id="{E76A3C3E-FD66-46E5-8820-4BF026D18876}" type="slidenum">
              <a:rPr lang="en-US"/>
              <a:pPr/>
              <a:t>14</a:t>
            </a:fld>
            <a:endParaRPr lang="en-US"/>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p:spPr>
        <p:txBody>
          <a:bodyPr/>
          <a:lstStyle/>
          <a:p>
            <a:fld id="{AF6B8764-6FBB-4250-BB40-951D0730B978}" type="slidenum">
              <a:rPr lang="en-US"/>
              <a:pPr/>
              <a:t>15</a:t>
            </a:fld>
            <a:endParaRPr lang="en-US"/>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p:spPr>
        <p:txBody>
          <a:bodyPr/>
          <a:lstStyle/>
          <a:p>
            <a:fld id="{8D49BB46-3BCD-4968-AEAB-AE14BD51714B}" type="slidenum">
              <a:rPr lang="en-US"/>
              <a:pPr/>
              <a:t>16</a:t>
            </a:fld>
            <a:endParaRPr lang="en-US"/>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p:spPr>
        <p:txBody>
          <a:bodyPr/>
          <a:lstStyle/>
          <a:p>
            <a:fld id="{3E5EEFEC-4F7F-4DDA-B3D5-698BD0E7A4CC}" type="slidenum">
              <a:rPr lang="en-US"/>
              <a:pPr/>
              <a:t>17</a:t>
            </a:fld>
            <a:endParaRPr lang="en-US"/>
          </a:p>
        </p:txBody>
      </p:sp>
      <p:sp>
        <p:nvSpPr>
          <p:cNvPr id="162819" name="Rectangle 2"/>
          <p:cNvSpPr>
            <a:spLocks noGrp="1" noRot="1" noChangeAspect="1" noChangeArrowheads="1" noTextEdit="1"/>
          </p:cNvSpPr>
          <p:nvPr>
            <p:ph type="sldImg"/>
          </p:nvPr>
        </p:nvSpPr>
        <p:spPr>
          <a:ln/>
        </p:spPr>
      </p:sp>
      <p:sp>
        <p:nvSpPr>
          <p:cNvPr id="162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p:spPr>
        <p:txBody>
          <a:bodyPr/>
          <a:lstStyle/>
          <a:p>
            <a:fld id="{2E361E32-E458-4493-BBF6-78B817A39B58}" type="slidenum">
              <a:rPr lang="en-US"/>
              <a:pPr/>
              <a:t>18</a:t>
            </a:fld>
            <a:endParaRPr lang="en-US"/>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p:spPr>
        <p:txBody>
          <a:bodyPr/>
          <a:lstStyle/>
          <a:p>
            <a:fld id="{4DA2E17E-7722-40E9-9E50-6D6D6297D7AF}" type="slidenum">
              <a:rPr lang="en-US"/>
              <a:pPr/>
              <a:t>19</a:t>
            </a:fld>
            <a:endParaRPr lang="en-US"/>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BCEBC32E-73AC-4E11-82E9-BBAEAF84CCB9}" type="slidenum">
              <a:rPr lang="en-US"/>
              <a:pPr/>
              <a:t>2</a:t>
            </a:fld>
            <a:endParaRPr lang="en-US"/>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p:spPr>
        <p:txBody>
          <a:bodyPr/>
          <a:lstStyle/>
          <a:p>
            <a:fld id="{D1475255-6788-40CF-8091-B6626448C643}" type="slidenum">
              <a:rPr lang="en-US"/>
              <a:pPr/>
              <a:t>20</a:t>
            </a:fld>
            <a:endParaRPr lang="en-US"/>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p:spPr>
        <p:txBody>
          <a:bodyPr/>
          <a:lstStyle/>
          <a:p>
            <a:fld id="{7683AB97-B252-4A3A-B71A-60FEE028C9BA}" type="slidenum">
              <a:rPr lang="en-US"/>
              <a:pPr/>
              <a:t>21</a:t>
            </a:fld>
            <a:endParaRPr lang="en-US"/>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p:spPr>
        <p:txBody>
          <a:bodyPr/>
          <a:lstStyle/>
          <a:p>
            <a:fld id="{91EA03F6-E8EE-4DC4-BA01-8A9A3F39E7F0}" type="slidenum">
              <a:rPr lang="en-US"/>
              <a:pPr/>
              <a:t>22</a:t>
            </a:fld>
            <a:endParaRPr lang="en-US"/>
          </a:p>
        </p:txBody>
      </p:sp>
      <p:sp>
        <p:nvSpPr>
          <p:cNvPr id="167939" name="Rectangle 2"/>
          <p:cNvSpPr>
            <a:spLocks noGrp="1" noRot="1" noChangeAspect="1" noChangeArrowheads="1" noTextEdit="1"/>
          </p:cNvSpPr>
          <p:nvPr>
            <p:ph type="sldImg"/>
          </p:nvPr>
        </p:nvSpPr>
        <p:spPr>
          <a:solidFill>
            <a:srgbClr val="FFFFFF"/>
          </a:solidFill>
          <a:ln/>
        </p:spPr>
      </p:sp>
      <p:sp>
        <p:nvSpPr>
          <p:cNvPr id="167940" name="Rectangle 3"/>
          <p:cNvSpPr>
            <a:spLocks noGrp="1" noChangeArrowheads="1"/>
          </p:cNvSpPr>
          <p:nvPr>
            <p:ph type="body" idx="1"/>
          </p:nvPr>
        </p:nvSpPr>
        <p:spPr>
          <a:xfrm>
            <a:off x="914400" y="4343400"/>
            <a:ext cx="5029200" cy="4114800"/>
          </a:xfrm>
          <a:solidFill>
            <a:srgbClr val="FFFFFF"/>
          </a:solidFill>
          <a:ln>
            <a:solidFill>
              <a:srgbClr val="000000"/>
            </a:solidFill>
          </a:ln>
        </p:spPr>
        <p:txBody>
          <a:bodyPr/>
          <a:lstStyle/>
          <a:p>
            <a:pPr eaLnBrk="1" hangingPunct="1"/>
            <a:r>
              <a:rPr lang="en-US" smtClean="0"/>
              <a:t>Now click on the folder “From your Teacher”</a:t>
            </a:r>
          </a:p>
          <a:p>
            <a:pPr eaLnBrk="1" hangingPunct="1"/>
            <a:r>
              <a:rPr lang="en-US" smtClean="0"/>
              <a:t>Then click on the Document “Welcome to Class”</a:t>
            </a:r>
          </a:p>
          <a:p>
            <a:pPr eaLnBrk="1" hangingPunct="1"/>
            <a:r>
              <a:rPr lang="en-US" smtClean="0"/>
              <a:t>Explain the software program that was used to create this document.</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1CDA99-425D-4918-9B05-22094C39E593}" type="slidenum">
              <a:rPr lang="en-US"/>
              <a:pPr/>
              <a:t>23</a:t>
            </a:fld>
            <a:endParaRPr lang="en-US"/>
          </a:p>
        </p:txBody>
      </p:sp>
      <p:sp>
        <p:nvSpPr>
          <p:cNvPr id="1250306" name="Rectangle 2"/>
          <p:cNvSpPr>
            <a:spLocks noGrp="1" noRot="1" noChangeAspect="1" noChangeArrowheads="1" noTextEdit="1"/>
          </p:cNvSpPr>
          <p:nvPr>
            <p:ph type="sldImg"/>
          </p:nvPr>
        </p:nvSpPr>
        <p:spPr>
          <a:ln/>
        </p:spPr>
      </p:sp>
      <p:sp>
        <p:nvSpPr>
          <p:cNvPr id="12503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29F35D-1CDC-438D-93BF-5010375DBDB7}" type="slidenum">
              <a:rPr lang="en-US"/>
              <a:pPr/>
              <a:t>24</a:t>
            </a:fld>
            <a:endParaRPr lang="en-US"/>
          </a:p>
        </p:txBody>
      </p:sp>
      <p:sp>
        <p:nvSpPr>
          <p:cNvPr id="1324034" name="Rectangle 2"/>
          <p:cNvSpPr>
            <a:spLocks noGrp="1" noRot="1" noChangeAspect="1" noChangeArrowheads="1" noTextEdit="1"/>
          </p:cNvSpPr>
          <p:nvPr>
            <p:ph type="sldImg"/>
          </p:nvPr>
        </p:nvSpPr>
        <p:spPr>
          <a:ln/>
        </p:spPr>
      </p:sp>
      <p:sp>
        <p:nvSpPr>
          <p:cNvPr id="132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CAB981-EA28-4E65-9592-345EEA49AC14}" type="slidenum">
              <a:rPr lang="en-US"/>
              <a:pPr/>
              <a:t>25</a:t>
            </a:fld>
            <a:endParaRPr lang="en-US"/>
          </a:p>
        </p:txBody>
      </p:sp>
      <p:sp>
        <p:nvSpPr>
          <p:cNvPr id="1326082" name="Rectangle 2"/>
          <p:cNvSpPr>
            <a:spLocks noGrp="1" noRot="1" noChangeAspect="1" noChangeArrowheads="1" noTextEdit="1"/>
          </p:cNvSpPr>
          <p:nvPr>
            <p:ph type="sldImg"/>
          </p:nvPr>
        </p:nvSpPr>
        <p:spPr>
          <a:ln/>
        </p:spPr>
      </p:sp>
      <p:sp>
        <p:nvSpPr>
          <p:cNvPr id="132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65B13A-7D95-446F-90BA-0C78DC9D6907}" type="slidenum">
              <a:rPr lang="en-US"/>
              <a:pPr/>
              <a:t>26</a:t>
            </a:fld>
            <a:endParaRPr lang="en-US"/>
          </a:p>
        </p:txBody>
      </p:sp>
      <p:sp>
        <p:nvSpPr>
          <p:cNvPr id="1330178" name="Rectangle 2"/>
          <p:cNvSpPr>
            <a:spLocks noGrp="1" noRot="1" noChangeAspect="1" noChangeArrowheads="1" noTextEdit="1"/>
          </p:cNvSpPr>
          <p:nvPr>
            <p:ph type="sldImg"/>
          </p:nvPr>
        </p:nvSpPr>
        <p:spPr>
          <a:ln/>
        </p:spPr>
      </p:sp>
      <p:sp>
        <p:nvSpPr>
          <p:cNvPr id="13301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p:spPr>
        <p:txBody>
          <a:bodyPr/>
          <a:lstStyle/>
          <a:p>
            <a:fld id="{31958774-C81C-48FD-B64A-B0FE8F00A42D}" type="slidenum">
              <a:rPr lang="en-US"/>
              <a:pPr/>
              <a:t>3</a:t>
            </a:fld>
            <a:endParaRPr lang="en-US"/>
          </a:p>
        </p:txBody>
      </p:sp>
      <p:sp>
        <p:nvSpPr>
          <p:cNvPr id="148483" name="Rectangle 2"/>
          <p:cNvSpPr>
            <a:spLocks noGrp="1" noRot="1" noChangeAspect="1" noChangeArrowheads="1" noTextEdit="1"/>
          </p:cNvSpPr>
          <p:nvPr>
            <p:ph type="sldImg"/>
          </p:nvPr>
        </p:nvSpPr>
        <p:spPr>
          <a:ln/>
        </p:spPr>
      </p:sp>
      <p:sp>
        <p:nvSpPr>
          <p:cNvPr id="14848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p:cNvSpPr>
            <a:spLocks noGrp="1" noChangeArrowheads="1"/>
          </p:cNvSpPr>
          <p:nvPr>
            <p:ph type="sldNum" sz="quarter" idx="5"/>
          </p:nvPr>
        </p:nvSpPr>
        <p:spPr>
          <a:noFill/>
        </p:spPr>
        <p:txBody>
          <a:bodyPr/>
          <a:lstStyle/>
          <a:p>
            <a:fld id="{A1DCD213-18D2-4380-ABAE-8EB9D17CD4D2}" type="slidenum">
              <a:rPr lang="en-US"/>
              <a:pPr/>
              <a:t>4</a:t>
            </a:fld>
            <a:endParaRPr lang="en-US"/>
          </a:p>
        </p:txBody>
      </p:sp>
      <p:sp>
        <p:nvSpPr>
          <p:cNvPr id="149507" name="Rectangle 2"/>
          <p:cNvSpPr>
            <a:spLocks noGrp="1" noRot="1" noChangeAspect="1" noChangeArrowheads="1" noTextEdit="1"/>
          </p:cNvSpPr>
          <p:nvPr>
            <p:ph type="sldImg"/>
          </p:nvPr>
        </p:nvSpPr>
        <p:spPr>
          <a:ln/>
        </p:spPr>
      </p:sp>
      <p:sp>
        <p:nvSpPr>
          <p:cNvPr id="1495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3540323D-B29F-438C-BB64-10C94364298B}" type="slidenum">
              <a:rPr lang="en-US"/>
              <a:pPr/>
              <a:t>5</a:t>
            </a:fld>
            <a:endParaRPr lang="en-US"/>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6289B3AD-3CF5-4CEA-8D13-E1A510966371}" type="slidenum">
              <a:rPr lang="en-US"/>
              <a:pPr/>
              <a:t>6</a:t>
            </a:fld>
            <a:endParaRPr lang="en-US"/>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7"/>
          <p:cNvSpPr>
            <a:spLocks noGrp="1" noChangeArrowheads="1"/>
          </p:cNvSpPr>
          <p:nvPr>
            <p:ph type="sldNum" sz="quarter" idx="5"/>
          </p:nvPr>
        </p:nvSpPr>
        <p:spPr>
          <a:noFill/>
        </p:spPr>
        <p:txBody>
          <a:bodyPr/>
          <a:lstStyle/>
          <a:p>
            <a:fld id="{B7768F82-80C1-41FD-8F48-E4A20FCCA639}" type="slidenum">
              <a:rPr lang="en-US"/>
              <a:pPr/>
              <a:t>7</a:t>
            </a:fld>
            <a:endParaRPr lang="en-US"/>
          </a:p>
        </p:txBody>
      </p:sp>
      <p:sp>
        <p:nvSpPr>
          <p:cNvPr id="152579" name="Rectangle 2"/>
          <p:cNvSpPr>
            <a:spLocks noGrp="1" noRot="1" noChangeAspect="1" noChangeArrowheads="1" noTextEdit="1"/>
          </p:cNvSpPr>
          <p:nvPr>
            <p:ph type="sldImg"/>
          </p:nvPr>
        </p:nvSpPr>
        <p:spPr>
          <a:ln/>
        </p:spPr>
      </p:sp>
      <p:sp>
        <p:nvSpPr>
          <p:cNvPr id="15258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p:spPr>
        <p:txBody>
          <a:bodyPr/>
          <a:lstStyle/>
          <a:p>
            <a:fld id="{3F219391-20E5-411D-AEF1-8D113998F0DE}" type="slidenum">
              <a:rPr lang="en-US"/>
              <a:pPr/>
              <a:t>8</a:t>
            </a:fld>
            <a:endParaRPr lang="en-US"/>
          </a:p>
        </p:txBody>
      </p:sp>
      <p:sp>
        <p:nvSpPr>
          <p:cNvPr id="153603" name="Rectangle 2"/>
          <p:cNvSpPr>
            <a:spLocks noGrp="1" noRot="1" noChangeAspect="1" noChangeArrowheads="1" noTextEdit="1"/>
          </p:cNvSpPr>
          <p:nvPr>
            <p:ph type="sldImg"/>
          </p:nvPr>
        </p:nvSpPr>
        <p:spPr>
          <a:ln/>
        </p:spPr>
      </p:sp>
      <p:sp>
        <p:nvSpPr>
          <p:cNvPr id="15360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p:cNvSpPr>
            <a:spLocks noGrp="1" noChangeArrowheads="1"/>
          </p:cNvSpPr>
          <p:nvPr>
            <p:ph type="sldNum" sz="quarter" idx="5"/>
          </p:nvPr>
        </p:nvSpPr>
        <p:spPr>
          <a:noFill/>
        </p:spPr>
        <p:txBody>
          <a:bodyPr/>
          <a:lstStyle/>
          <a:p>
            <a:fld id="{E4C5BDC8-5D2D-46DD-BED2-81A3B7F4AC43}" type="slidenum">
              <a:rPr lang="en-US"/>
              <a:pPr/>
              <a:t>9</a:t>
            </a:fld>
            <a:endParaRPr lang="en-US"/>
          </a:p>
        </p:txBody>
      </p:sp>
      <p:sp>
        <p:nvSpPr>
          <p:cNvPr id="154627" name="Rectangle 2"/>
          <p:cNvSpPr>
            <a:spLocks noGrp="1" noRot="1" noChangeAspect="1" noChangeArrowheads="1" noTextEdit="1"/>
          </p:cNvSpPr>
          <p:nvPr>
            <p:ph type="sldImg"/>
          </p:nvPr>
        </p:nvSpPr>
        <p:spPr>
          <a:ln/>
        </p:spPr>
      </p:sp>
      <p:sp>
        <p:nvSpPr>
          <p:cNvPr id="15462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340E03B-AF92-4353-88B2-A7C921C3C90E}" type="datetimeFigureOut">
              <a:rPr lang="en-US" smtClean="0"/>
              <a:pPr/>
              <a:t>4/8/2013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54ED92-D3C1-4683-BB5C-90BCA9D00D6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40E03B-AF92-4353-88B2-A7C921C3C90E}" type="datetimeFigureOut">
              <a:rPr lang="en-US" smtClean="0"/>
              <a:pPr/>
              <a:t>4/8/2013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4ED92-D3C1-4683-BB5C-90BCA9D00D6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ctrTitle"/>
          </p:nvPr>
        </p:nvSpPr>
        <p:spPr>
          <a:xfrm>
            <a:off x="228600" y="342900"/>
            <a:ext cx="8382000" cy="1828800"/>
          </a:xfrm>
        </p:spPr>
        <p:txBody>
          <a:bodyPr>
            <a:noAutofit/>
          </a:bodyPr>
          <a:lstStyle/>
          <a:p>
            <a:pPr eaLnBrk="1" hangingPunct="1">
              <a:defRPr/>
            </a:pPr>
            <a:r>
              <a:rPr lang="en-US" b="1" dirty="0" smtClean="0">
                <a:solidFill>
                  <a:schemeClr val="hlink"/>
                </a:solidFill>
                <a:latin typeface="Times New Roman" pitchFamily="18" charset="0"/>
                <a:ea typeface="+mn-ea"/>
                <a:cs typeface="+mn-cs"/>
              </a:rPr>
              <a:t/>
            </a:r>
            <a:br>
              <a:rPr lang="en-US" b="1" dirty="0" smtClean="0">
                <a:solidFill>
                  <a:schemeClr val="hlink"/>
                </a:solidFill>
                <a:latin typeface="Times New Roman" pitchFamily="18" charset="0"/>
                <a:ea typeface="+mn-ea"/>
                <a:cs typeface="+mn-cs"/>
              </a:rPr>
            </a:br>
            <a:r>
              <a:rPr lang="en-US" b="1" dirty="0" smtClean="0">
                <a:solidFill>
                  <a:schemeClr val="hlink"/>
                </a:solidFill>
                <a:latin typeface="Times New Roman" pitchFamily="18" charset="0"/>
                <a:ea typeface="+mn-ea"/>
                <a:cs typeface="+mn-cs"/>
              </a:rPr>
              <a:t/>
            </a:r>
            <a:br>
              <a:rPr lang="en-US" b="1" dirty="0" smtClean="0">
                <a:solidFill>
                  <a:schemeClr val="hlink"/>
                </a:solidFill>
                <a:latin typeface="Times New Roman" pitchFamily="18" charset="0"/>
                <a:ea typeface="+mn-ea"/>
                <a:cs typeface="+mn-cs"/>
              </a:rPr>
            </a:br>
            <a:r>
              <a:rPr lang="en-US" b="1" dirty="0" smtClean="0">
                <a:solidFill>
                  <a:schemeClr val="hlink"/>
                </a:solidFill>
                <a:latin typeface="Times New Roman" pitchFamily="18" charset="0"/>
                <a:ea typeface="+mn-ea"/>
                <a:cs typeface="+mn-cs"/>
              </a:rPr>
              <a:t> Operating System</a:t>
            </a:r>
          </a:p>
        </p:txBody>
      </p:sp>
      <p:sp>
        <p:nvSpPr>
          <p:cNvPr id="58373" name="Text Box 5"/>
          <p:cNvSpPr txBox="1">
            <a:spLocks noChangeArrowheads="1"/>
          </p:cNvSpPr>
          <p:nvPr/>
        </p:nvSpPr>
        <p:spPr bwMode="auto">
          <a:xfrm>
            <a:off x="1447800" y="5105400"/>
            <a:ext cx="6858000" cy="366713"/>
          </a:xfrm>
          <a:prstGeom prst="rect">
            <a:avLst/>
          </a:prstGeom>
          <a:noFill/>
          <a:ln w="9525">
            <a:noFill/>
            <a:miter lim="800000"/>
            <a:headEnd/>
            <a:tailEnd/>
          </a:ln>
        </p:spPr>
        <p:txBody>
          <a:bodyPr>
            <a:spAutoFit/>
          </a:bodyPr>
          <a:lstStyle/>
          <a:p>
            <a:endParaRPr lang="en-US">
              <a:cs typeface="Arial" charset="0"/>
            </a:endParaRPr>
          </a:p>
        </p:txBody>
      </p:sp>
    </p:spTree>
  </p:cSld>
  <p:clrMapOvr>
    <a:masterClrMapping/>
  </p:clrMapOvr>
  <p:transition spd="med">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228600" y="304800"/>
            <a:ext cx="8229600" cy="838200"/>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Entering the DOS Environment</a:t>
            </a:r>
          </a:p>
        </p:txBody>
      </p:sp>
      <p:sp>
        <p:nvSpPr>
          <p:cNvPr id="67590" name="Rectangle 3"/>
          <p:cNvSpPr>
            <a:spLocks noGrp="1" noChangeArrowheads="1"/>
          </p:cNvSpPr>
          <p:nvPr>
            <p:ph type="body" idx="1"/>
          </p:nvPr>
        </p:nvSpPr>
        <p:spPr>
          <a:xfrm>
            <a:off x="228600" y="1143000"/>
            <a:ext cx="8686800" cy="5334000"/>
          </a:xfrm>
        </p:spPr>
        <p:txBody>
          <a:bodyPr/>
          <a:lstStyle/>
          <a:p>
            <a:pPr eaLnBrk="1" hangingPunct="1">
              <a:lnSpc>
                <a:spcPct val="80000"/>
              </a:lnSpc>
              <a:buFont typeface="Wingdings" pitchFamily="2" charset="2"/>
              <a:buChar char="ü"/>
            </a:pPr>
            <a:r>
              <a:rPr lang="en-US" sz="2000" dirty="0" smtClean="0">
                <a:latin typeface="Times New Roman" charset="0"/>
                <a:cs typeface="Times New Roman" charset="0"/>
              </a:rPr>
              <a:t>If the OS is DOS then the system will directly show prompt (C:\&gt;)</a:t>
            </a:r>
          </a:p>
          <a:p>
            <a:pPr eaLnBrk="1" hangingPunct="1">
              <a:lnSpc>
                <a:spcPct val="80000"/>
              </a:lnSpc>
              <a:buFont typeface="Wingdings" pitchFamily="2" charset="2"/>
              <a:buNone/>
            </a:pPr>
            <a:endParaRPr lang="en-US" altLang="zh-CN" sz="2000" dirty="0" smtClean="0">
              <a:latin typeface="Times New Roman" charset="0"/>
              <a:ea typeface="宋体" pitchFamily="2" charset="-122"/>
            </a:endParaRPr>
          </a:p>
          <a:p>
            <a:pPr eaLnBrk="1" hangingPunct="1">
              <a:lnSpc>
                <a:spcPct val="80000"/>
              </a:lnSpc>
              <a:buFont typeface="Wingdings" pitchFamily="2" charset="2"/>
              <a:buChar char="ü"/>
            </a:pPr>
            <a:r>
              <a:rPr lang="en-US" altLang="zh-CN" sz="2000" dirty="0" smtClean="0">
                <a:latin typeface="Times New Roman" charset="0"/>
                <a:ea typeface="宋体" pitchFamily="2" charset="-122"/>
              </a:rPr>
              <a:t>If the OS is windows one must either terminate the Windows environment, or open a DOS shell within the Windows environment.</a:t>
            </a:r>
          </a:p>
          <a:p>
            <a:pPr eaLnBrk="1" hangingPunct="1">
              <a:lnSpc>
                <a:spcPct val="80000"/>
              </a:lnSpc>
              <a:buFont typeface="Wingdings" pitchFamily="2" charset="2"/>
              <a:buChar char="ü"/>
            </a:pPr>
            <a:endParaRPr lang="en-US" altLang="zh-CN" sz="2000" dirty="0" smtClean="0">
              <a:latin typeface="Times New Roman" charset="0"/>
              <a:ea typeface="宋体" pitchFamily="2" charset="-122"/>
            </a:endParaRPr>
          </a:p>
          <a:p>
            <a:pPr eaLnBrk="1" hangingPunct="1">
              <a:lnSpc>
                <a:spcPct val="80000"/>
              </a:lnSpc>
              <a:buFont typeface="Wingdings" pitchFamily="2" charset="2"/>
              <a:buNone/>
            </a:pPr>
            <a:r>
              <a:rPr lang="en-US" sz="2000" dirty="0" smtClean="0">
                <a:latin typeface="Times New Roman" charset="0"/>
                <a:cs typeface="Times New Roman" charset="0"/>
              </a:rPr>
              <a:t>	</a:t>
            </a:r>
            <a:r>
              <a:rPr lang="en-US" sz="2000" b="1" u="sng" dirty="0" err="1" smtClean="0">
                <a:latin typeface="Times New Roman" charset="0"/>
                <a:cs typeface="Times New Roman" charset="0"/>
              </a:rPr>
              <a:t>I</a:t>
            </a:r>
            <a:r>
              <a:rPr lang="en-US" sz="2000" b="1" u="sng" baseline="30000" dirty="0" err="1" smtClean="0">
                <a:latin typeface="Times New Roman" charset="0"/>
                <a:cs typeface="Times New Roman" charset="0"/>
              </a:rPr>
              <a:t>st</a:t>
            </a:r>
            <a:r>
              <a:rPr lang="en-US" sz="2000" b="1" u="sng" dirty="0" smtClean="0">
                <a:latin typeface="Times New Roman" charset="0"/>
                <a:cs typeface="Times New Roman" charset="0"/>
              </a:rPr>
              <a:t> Method</a:t>
            </a:r>
            <a:r>
              <a:rPr lang="en-US" sz="2000" b="1" dirty="0" smtClean="0">
                <a:latin typeface="Times New Roman" charset="0"/>
                <a:cs typeface="Times New Roman" charset="0"/>
              </a:rPr>
              <a:t>:</a:t>
            </a:r>
            <a:r>
              <a:rPr lang="en-US" sz="2000" dirty="0" smtClean="0">
                <a:latin typeface="Times New Roman" charset="0"/>
                <a:cs typeface="Times New Roman" charset="0"/>
              </a:rPr>
              <a:t> Terminating Windows Environment</a:t>
            </a:r>
          </a:p>
          <a:p>
            <a:pPr eaLnBrk="1" hangingPunct="1">
              <a:lnSpc>
                <a:spcPct val="80000"/>
              </a:lnSpc>
              <a:buFont typeface="Wingdings" pitchFamily="2" charset="2"/>
              <a:buNone/>
            </a:pPr>
            <a:r>
              <a:rPr lang="en-US" sz="2000" dirty="0" smtClean="0">
                <a:latin typeface="Times New Roman" charset="0"/>
                <a:cs typeface="Times New Roman" charset="0"/>
              </a:rPr>
              <a:t>		</a:t>
            </a:r>
          </a:p>
          <a:p>
            <a:pPr eaLnBrk="1" hangingPunct="1">
              <a:lnSpc>
                <a:spcPct val="80000"/>
              </a:lnSpc>
              <a:buFont typeface="Wingdings" pitchFamily="2" charset="2"/>
              <a:buNone/>
            </a:pPr>
            <a:r>
              <a:rPr lang="en-US" sz="2000" dirty="0" smtClean="0">
                <a:latin typeface="Times New Roman" charset="0"/>
                <a:cs typeface="Times New Roman" charset="0"/>
              </a:rPr>
              <a:t>		Select “Restart in MS-DOS Mode” from Shut Down in  Start Menu.</a:t>
            </a:r>
          </a:p>
          <a:p>
            <a:pPr eaLnBrk="1" hangingPunct="1">
              <a:lnSpc>
                <a:spcPct val="80000"/>
              </a:lnSpc>
              <a:buFont typeface="Wingdings" pitchFamily="2" charset="2"/>
              <a:buNone/>
            </a:pPr>
            <a:endParaRPr lang="en-US" sz="2000" dirty="0" smtClean="0">
              <a:latin typeface="Times New Roman" charset="0"/>
              <a:cs typeface="Times New Roman" charset="0"/>
            </a:endParaRPr>
          </a:p>
          <a:p>
            <a:pPr eaLnBrk="1" hangingPunct="1">
              <a:lnSpc>
                <a:spcPct val="80000"/>
              </a:lnSpc>
              <a:buFont typeface="Wingdings" pitchFamily="2" charset="2"/>
              <a:buNone/>
            </a:pPr>
            <a:r>
              <a:rPr lang="en-US" sz="2000" dirty="0" smtClean="0">
                <a:latin typeface="Times New Roman" charset="0"/>
                <a:cs typeface="Times New Roman" charset="0"/>
              </a:rPr>
              <a:t>	</a:t>
            </a:r>
            <a:r>
              <a:rPr lang="en-US" sz="2000" dirty="0" err="1" smtClean="0">
                <a:latin typeface="Times New Roman" charset="0"/>
                <a:cs typeface="Times New Roman" charset="0"/>
              </a:rPr>
              <a:t>I</a:t>
            </a:r>
            <a:r>
              <a:rPr lang="en-US" sz="2000" b="1" u="sng" dirty="0" err="1" smtClean="0">
                <a:latin typeface="Times New Roman" charset="0"/>
                <a:cs typeface="Times New Roman" charset="0"/>
              </a:rPr>
              <a:t>I</a:t>
            </a:r>
            <a:r>
              <a:rPr lang="en-US" sz="2000" b="1" u="sng" baseline="30000" dirty="0" err="1" smtClean="0">
                <a:latin typeface="Times New Roman" charset="0"/>
                <a:cs typeface="Times New Roman" charset="0"/>
              </a:rPr>
              <a:t>nd</a:t>
            </a:r>
            <a:r>
              <a:rPr lang="en-US" sz="2000" b="1" u="sng" dirty="0" smtClean="0">
                <a:latin typeface="Times New Roman" charset="0"/>
                <a:cs typeface="Times New Roman" charset="0"/>
              </a:rPr>
              <a:t> Method</a:t>
            </a:r>
            <a:r>
              <a:rPr lang="en-US" sz="2000" b="1" dirty="0" smtClean="0">
                <a:latin typeface="Times New Roman" charset="0"/>
                <a:cs typeface="Times New Roman" charset="0"/>
              </a:rPr>
              <a:t>:</a:t>
            </a:r>
            <a:r>
              <a:rPr lang="en-US" sz="2000" dirty="0" smtClean="0">
                <a:latin typeface="Times New Roman" charset="0"/>
                <a:cs typeface="Times New Roman" charset="0"/>
              </a:rPr>
              <a:t> Opening DOS Shell in Windows</a:t>
            </a:r>
          </a:p>
          <a:p>
            <a:pPr eaLnBrk="1" hangingPunct="1">
              <a:lnSpc>
                <a:spcPct val="80000"/>
              </a:lnSpc>
              <a:buFont typeface="Wingdings" pitchFamily="2" charset="2"/>
              <a:buNone/>
            </a:pPr>
            <a:r>
              <a:rPr lang="en-US" sz="2000" dirty="0" smtClean="0">
                <a:latin typeface="Times New Roman" charset="0"/>
                <a:cs typeface="Times New Roman" charset="0"/>
              </a:rPr>
              <a:t>		</a:t>
            </a:r>
          </a:p>
          <a:p>
            <a:pPr eaLnBrk="1" hangingPunct="1">
              <a:lnSpc>
                <a:spcPct val="80000"/>
              </a:lnSpc>
              <a:buFont typeface="Wingdings" pitchFamily="2" charset="2"/>
              <a:buNone/>
            </a:pPr>
            <a:r>
              <a:rPr lang="en-US" sz="2000" dirty="0" smtClean="0">
                <a:latin typeface="Times New Roman" charset="0"/>
                <a:cs typeface="Times New Roman" charset="0"/>
              </a:rPr>
              <a:t>		Select Start&gt;Programs&gt;Accessories&gt;Command Prompt  (XP)</a:t>
            </a:r>
          </a:p>
          <a:p>
            <a:pPr eaLnBrk="1" hangingPunct="1">
              <a:lnSpc>
                <a:spcPct val="80000"/>
              </a:lnSpc>
              <a:buFont typeface="Wingdings" pitchFamily="2" charset="2"/>
              <a:buNone/>
            </a:pPr>
            <a:r>
              <a:rPr lang="en-US" sz="2000" dirty="0" smtClean="0">
                <a:latin typeface="Times New Roman" charset="0"/>
                <a:cs typeface="Times New Roman" charset="0"/>
              </a:rPr>
              <a:t>		Start&gt;Programs&gt;Accessories&gt;MS-DOS Prompt (98)</a:t>
            </a:r>
          </a:p>
        </p:txBody>
      </p:sp>
    </p:spTree>
  </p:cSld>
  <p:clrMapOvr>
    <a:masterClrMapping/>
  </p:clrMapOvr>
  <p:transition spd="med">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228600" y="304800"/>
            <a:ext cx="8229600" cy="838200"/>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Files and Directory</a:t>
            </a:r>
          </a:p>
        </p:txBody>
      </p:sp>
      <p:sp>
        <p:nvSpPr>
          <p:cNvPr id="68614" name="Rectangle 3"/>
          <p:cNvSpPr>
            <a:spLocks noGrp="1" noChangeArrowheads="1"/>
          </p:cNvSpPr>
          <p:nvPr>
            <p:ph type="body" idx="1"/>
          </p:nvPr>
        </p:nvSpPr>
        <p:spPr>
          <a:xfrm>
            <a:off x="228600" y="1143000"/>
            <a:ext cx="8686800" cy="5334000"/>
          </a:xfrm>
        </p:spPr>
        <p:txBody>
          <a:bodyPr/>
          <a:lstStyle/>
          <a:p>
            <a:pPr eaLnBrk="1" hangingPunct="1">
              <a:lnSpc>
                <a:spcPct val="80000"/>
              </a:lnSpc>
              <a:buFont typeface="Wingdings" pitchFamily="2" charset="2"/>
              <a:buNone/>
            </a:pPr>
            <a:r>
              <a:rPr lang="en-US" altLang="zh-CN" sz="2400" b="1" smtClean="0">
                <a:latin typeface="Times New Roman" charset="0"/>
                <a:ea typeface="宋体" pitchFamily="2" charset="-122"/>
              </a:rPr>
              <a:t>Files</a:t>
            </a:r>
          </a:p>
          <a:p>
            <a:pPr eaLnBrk="1" hangingPunct="1">
              <a:lnSpc>
                <a:spcPct val="80000"/>
              </a:lnSpc>
              <a:buFont typeface="Wingdings" pitchFamily="2" charset="2"/>
              <a:buChar char="ü"/>
            </a:pPr>
            <a:r>
              <a:rPr lang="en-US" altLang="zh-CN" sz="2000" smtClean="0">
                <a:latin typeface="Times New Roman" charset="0"/>
                <a:ea typeface="宋体" pitchFamily="2" charset="-122"/>
              </a:rPr>
              <a:t>A file is a collection of Records.</a:t>
            </a:r>
          </a:p>
          <a:p>
            <a:pPr eaLnBrk="1" hangingPunct="1">
              <a:lnSpc>
                <a:spcPct val="80000"/>
              </a:lnSpc>
              <a:buFont typeface="Wingdings" pitchFamily="2" charset="2"/>
              <a:buChar char="ü"/>
            </a:pPr>
            <a:r>
              <a:rPr lang="en-US" altLang="zh-CN" sz="2000" smtClean="0">
                <a:latin typeface="Times New Roman" charset="0"/>
                <a:ea typeface="宋体" pitchFamily="2" charset="-122"/>
              </a:rPr>
              <a:t>It is the smallest unit of File System (Storage) in a computer.</a:t>
            </a:r>
          </a:p>
          <a:p>
            <a:pPr eaLnBrk="1" hangingPunct="1">
              <a:lnSpc>
                <a:spcPct val="80000"/>
              </a:lnSpc>
              <a:buFont typeface="Wingdings" pitchFamily="2" charset="2"/>
              <a:buChar char="ü"/>
            </a:pPr>
            <a:r>
              <a:rPr lang="en-US" altLang="zh-CN" sz="2000" smtClean="0">
                <a:latin typeface="Times New Roman" charset="0"/>
                <a:ea typeface="宋体" pitchFamily="2" charset="-122"/>
              </a:rPr>
              <a:t>Any document created using computer is a file. This document could either be a letter, any excel sheet, any image or even a database.</a:t>
            </a:r>
          </a:p>
          <a:p>
            <a:pPr eaLnBrk="1" hangingPunct="1">
              <a:lnSpc>
                <a:spcPct val="80000"/>
              </a:lnSpc>
              <a:buFont typeface="Wingdings" pitchFamily="2" charset="2"/>
              <a:buNone/>
            </a:pPr>
            <a:endParaRPr lang="en-US" altLang="zh-CN" sz="2000" smtClean="0">
              <a:latin typeface="Times New Roman" charset="0"/>
              <a:ea typeface="宋体" pitchFamily="2" charset="-122"/>
            </a:endParaRPr>
          </a:p>
          <a:p>
            <a:pPr eaLnBrk="1" hangingPunct="1">
              <a:lnSpc>
                <a:spcPct val="80000"/>
              </a:lnSpc>
              <a:buFont typeface="Wingdings" pitchFamily="2" charset="2"/>
              <a:buNone/>
            </a:pPr>
            <a:r>
              <a:rPr lang="en-US" altLang="zh-CN" sz="2400" b="1" smtClean="0">
                <a:latin typeface="Times New Roman" charset="0"/>
                <a:ea typeface="宋体" pitchFamily="2" charset="-122"/>
              </a:rPr>
              <a:t>Directory</a:t>
            </a:r>
          </a:p>
          <a:p>
            <a:pPr eaLnBrk="1" hangingPunct="1">
              <a:lnSpc>
                <a:spcPct val="80000"/>
              </a:lnSpc>
              <a:buFont typeface="Wingdings" pitchFamily="2" charset="2"/>
              <a:buChar char="ü"/>
            </a:pPr>
            <a:r>
              <a:rPr lang="en-US" altLang="zh-CN" sz="2000" smtClean="0">
                <a:latin typeface="Times New Roman" charset="0"/>
                <a:ea typeface="宋体" pitchFamily="2" charset="-122"/>
              </a:rPr>
              <a:t>A collection of files is directory (in DOS) or folder (in Windows)</a:t>
            </a:r>
          </a:p>
          <a:p>
            <a:pPr eaLnBrk="1" hangingPunct="1">
              <a:lnSpc>
                <a:spcPct val="80000"/>
              </a:lnSpc>
              <a:buFont typeface="Wingdings" pitchFamily="2" charset="2"/>
              <a:buChar char="ü"/>
            </a:pPr>
            <a:r>
              <a:rPr lang="en-US" altLang="zh-CN" sz="2000" smtClean="0">
                <a:latin typeface="Times New Roman" charset="0"/>
                <a:ea typeface="宋体" pitchFamily="2" charset="-122"/>
              </a:rPr>
              <a:t>It is analogous to the Office Folder which contains various documents. </a:t>
            </a:r>
          </a:p>
          <a:p>
            <a:pPr eaLnBrk="1" hangingPunct="1">
              <a:lnSpc>
                <a:spcPct val="80000"/>
              </a:lnSpc>
              <a:buFont typeface="Wingdings" pitchFamily="2" charset="2"/>
              <a:buChar char="ü"/>
            </a:pPr>
            <a:r>
              <a:rPr lang="en-US" altLang="zh-CN" sz="2000" smtClean="0">
                <a:latin typeface="Times New Roman" charset="0"/>
                <a:ea typeface="宋体" pitchFamily="2" charset="-122"/>
              </a:rPr>
              <a:t>A directory/folder eases the management of related files/ documents,  like the various circulars related to personnel could be placed in a directory called “personnel” and all the circulars related to loans could be placed in a directory called “loans”. </a:t>
            </a:r>
          </a:p>
        </p:txBody>
      </p:sp>
    </p:spTree>
  </p:cSld>
  <p:clrMapOvr>
    <a:masterClrMapping/>
  </p:clrMapOvr>
  <p:transition spd="med">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457200" y="301625"/>
            <a:ext cx="8229600" cy="892175"/>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Filenames in DOS?</a:t>
            </a:r>
          </a:p>
        </p:txBody>
      </p:sp>
      <p:sp>
        <p:nvSpPr>
          <p:cNvPr id="69638" name="Rectangle 3"/>
          <p:cNvSpPr>
            <a:spLocks noGrp="1" noChangeArrowheads="1"/>
          </p:cNvSpPr>
          <p:nvPr>
            <p:ph type="body" idx="1"/>
          </p:nvPr>
        </p:nvSpPr>
        <p:spPr>
          <a:xfrm>
            <a:off x="457200" y="1905000"/>
            <a:ext cx="8229600" cy="4267200"/>
          </a:xfrm>
        </p:spPr>
        <p:txBody>
          <a:bodyPr/>
          <a:lstStyle/>
          <a:p>
            <a:pPr eaLnBrk="1" hangingPunct="1">
              <a:lnSpc>
                <a:spcPct val="90000"/>
              </a:lnSpc>
              <a:buFont typeface="Wingdings" pitchFamily="2" charset="2"/>
              <a:buChar char="ü"/>
            </a:pPr>
            <a:r>
              <a:rPr lang="en-US" sz="2400" smtClean="0">
                <a:latin typeface="Times New Roman" charset="0"/>
                <a:cs typeface="Times New Roman" charset="0"/>
              </a:rPr>
              <a:t>The filename in DOS have the following format. </a:t>
            </a:r>
          </a:p>
          <a:p>
            <a:pPr eaLnBrk="1" hangingPunct="1">
              <a:lnSpc>
                <a:spcPct val="90000"/>
              </a:lnSpc>
              <a:buFont typeface="Wingdings" pitchFamily="2" charset="2"/>
              <a:buNone/>
            </a:pPr>
            <a:r>
              <a:rPr lang="en-US" sz="2400" smtClean="0">
                <a:latin typeface="Times New Roman" charset="0"/>
                <a:cs typeface="Times New Roman" charset="0"/>
              </a:rPr>
              <a:t>		&lt;name&gt;.&lt;ext&gt;</a:t>
            </a:r>
          </a:p>
          <a:p>
            <a:pPr eaLnBrk="1" hangingPunct="1">
              <a:lnSpc>
                <a:spcPct val="90000"/>
              </a:lnSpc>
              <a:buFont typeface="Wingdings" pitchFamily="2" charset="2"/>
              <a:buNone/>
            </a:pPr>
            <a:endParaRPr lang="en-US" sz="2400" smtClean="0">
              <a:latin typeface="Times New Roman" charset="0"/>
              <a:cs typeface="Times New Roman" charset="0"/>
            </a:endParaRPr>
          </a:p>
          <a:p>
            <a:pPr eaLnBrk="1" hangingPunct="1">
              <a:lnSpc>
                <a:spcPct val="90000"/>
              </a:lnSpc>
              <a:buFont typeface="Wingdings" pitchFamily="2" charset="2"/>
              <a:buChar char="ü"/>
            </a:pPr>
            <a:r>
              <a:rPr lang="en-US" sz="2400" smtClean="0">
                <a:latin typeface="Times New Roman" charset="0"/>
                <a:cs typeface="Times New Roman" charset="0"/>
              </a:rPr>
              <a:t>It has two parts the name and the extension.</a:t>
            </a:r>
          </a:p>
          <a:p>
            <a:pPr eaLnBrk="1" hangingPunct="1">
              <a:lnSpc>
                <a:spcPct val="90000"/>
              </a:lnSpc>
              <a:buFont typeface="Wingdings" pitchFamily="2" charset="2"/>
              <a:buChar char="ü"/>
            </a:pPr>
            <a:endParaRPr lang="en-US" sz="2400" smtClean="0">
              <a:latin typeface="Times New Roman" charset="0"/>
              <a:cs typeface="Times New Roman" charset="0"/>
            </a:endParaRPr>
          </a:p>
          <a:p>
            <a:pPr eaLnBrk="1" hangingPunct="1">
              <a:lnSpc>
                <a:spcPct val="90000"/>
              </a:lnSpc>
              <a:buFont typeface="Wingdings" pitchFamily="2" charset="2"/>
              <a:buChar char="ü"/>
            </a:pPr>
            <a:r>
              <a:rPr lang="en-US" sz="2400" smtClean="0">
                <a:latin typeface="Times New Roman" charset="0"/>
                <a:cs typeface="Times New Roman" charset="0"/>
              </a:rPr>
              <a:t>The name could be of 8 characters and the extension of 3 characters.</a:t>
            </a:r>
          </a:p>
          <a:p>
            <a:pPr eaLnBrk="1" hangingPunct="1">
              <a:lnSpc>
                <a:spcPct val="90000"/>
              </a:lnSpc>
              <a:buFont typeface="Wingdings" pitchFamily="2" charset="2"/>
              <a:buChar char="ü"/>
            </a:pPr>
            <a:endParaRPr lang="en-US" sz="2400" smtClean="0">
              <a:latin typeface="Times New Roman" charset="0"/>
              <a:cs typeface="Times New Roman" charset="0"/>
            </a:endParaRPr>
          </a:p>
          <a:p>
            <a:pPr eaLnBrk="1" hangingPunct="1">
              <a:lnSpc>
                <a:spcPct val="90000"/>
              </a:lnSpc>
              <a:buFont typeface="Wingdings" pitchFamily="2" charset="2"/>
              <a:buChar char="ü"/>
            </a:pPr>
            <a:r>
              <a:rPr lang="en-US" sz="2400" smtClean="0">
                <a:latin typeface="Times New Roman" charset="0"/>
                <a:cs typeface="Times New Roman" charset="0"/>
              </a:rPr>
              <a:t>The filename can contain alphabets and numbers. It cannot contain any special character other than underscore (_) and also no spaces.</a:t>
            </a:r>
          </a:p>
        </p:txBody>
      </p:sp>
    </p:spTree>
  </p:cSld>
  <p:clrMapOvr>
    <a:masterClrMapping/>
  </p:clrMapOvr>
  <p:transition spd="med">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228600" y="304800"/>
            <a:ext cx="8229600" cy="838200"/>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Organization of files in DOS</a:t>
            </a:r>
          </a:p>
        </p:txBody>
      </p:sp>
      <p:sp>
        <p:nvSpPr>
          <p:cNvPr id="70662" name="Rectangle 3"/>
          <p:cNvSpPr>
            <a:spLocks noGrp="1" noChangeArrowheads="1"/>
          </p:cNvSpPr>
          <p:nvPr>
            <p:ph type="body" idx="1"/>
          </p:nvPr>
        </p:nvSpPr>
        <p:spPr>
          <a:xfrm>
            <a:off x="228600" y="1524000"/>
            <a:ext cx="8686800" cy="4724400"/>
          </a:xfrm>
        </p:spPr>
        <p:txBody>
          <a:bodyPr/>
          <a:lstStyle/>
          <a:p>
            <a:pPr lvl="1" eaLnBrk="1" hangingPunct="1">
              <a:buClr>
                <a:schemeClr val="hlink"/>
              </a:buClr>
              <a:buSzPct val="120000"/>
              <a:buFont typeface="Wingdings" pitchFamily="2" charset="2"/>
              <a:buChar char="ü"/>
            </a:pPr>
            <a:r>
              <a:rPr lang="en-US" altLang="zh-CN" sz="2400" smtClean="0">
                <a:latin typeface="Times New Roman" charset="0"/>
                <a:ea typeface="宋体" pitchFamily="2" charset="-122"/>
              </a:rPr>
              <a:t>The DOS file system is a hierarchical file system. </a:t>
            </a:r>
          </a:p>
          <a:p>
            <a:pPr lvl="1" eaLnBrk="1" hangingPunct="1">
              <a:buClr>
                <a:schemeClr val="hlink"/>
              </a:buClr>
              <a:buSzPct val="120000"/>
              <a:buFont typeface="Wingdings" pitchFamily="2" charset="2"/>
              <a:buNone/>
            </a:pPr>
            <a:endParaRPr lang="en-US" altLang="zh-CN" sz="2400" smtClean="0">
              <a:latin typeface="Times New Roman" charset="0"/>
              <a:ea typeface="宋体" pitchFamily="2" charset="-122"/>
            </a:endParaRPr>
          </a:p>
          <a:p>
            <a:pPr lvl="1" eaLnBrk="1" hangingPunct="1">
              <a:buClr>
                <a:schemeClr val="hlink"/>
              </a:buClr>
              <a:buSzPct val="120000"/>
              <a:buFont typeface="Wingdings" pitchFamily="2" charset="2"/>
              <a:buChar char="ü"/>
            </a:pPr>
            <a:r>
              <a:rPr lang="en-US" altLang="zh-CN" sz="2400" smtClean="0">
                <a:latin typeface="Times New Roman" charset="0"/>
                <a:ea typeface="宋体" pitchFamily="2" charset="-122"/>
              </a:rPr>
              <a:t>Files are collected into directories, and directories may contain both files and other directories. </a:t>
            </a:r>
          </a:p>
          <a:p>
            <a:pPr lvl="1" eaLnBrk="1" hangingPunct="1">
              <a:buClr>
                <a:schemeClr val="hlink"/>
              </a:buClr>
              <a:buSzPct val="120000"/>
              <a:buFont typeface="Wingdings" pitchFamily="2" charset="2"/>
              <a:buNone/>
            </a:pPr>
            <a:endParaRPr lang="en-US" altLang="zh-CN" sz="2400" smtClean="0">
              <a:latin typeface="Times New Roman" charset="0"/>
              <a:ea typeface="宋体" pitchFamily="2" charset="-122"/>
            </a:endParaRPr>
          </a:p>
          <a:p>
            <a:pPr lvl="1" eaLnBrk="1" hangingPunct="1">
              <a:buClr>
                <a:schemeClr val="hlink"/>
              </a:buClr>
              <a:buSzPct val="120000"/>
              <a:buFont typeface="Wingdings" pitchFamily="2" charset="2"/>
              <a:buChar char="ü"/>
            </a:pPr>
            <a:r>
              <a:rPr lang="en-US" altLang="zh-CN" sz="2400" smtClean="0">
                <a:latin typeface="Times New Roman" charset="0"/>
                <a:ea typeface="宋体" pitchFamily="2" charset="-122"/>
              </a:rPr>
              <a:t>There is always a directory which is not contained by any other, called the </a:t>
            </a:r>
            <a:r>
              <a:rPr lang="en-US" altLang="zh-CN" sz="2400" i="1" smtClean="0">
                <a:latin typeface="Times New Roman" charset="0"/>
                <a:ea typeface="宋体" pitchFamily="2" charset="-122"/>
              </a:rPr>
              <a:t>root</a:t>
            </a:r>
            <a:r>
              <a:rPr lang="en-US" altLang="zh-CN" sz="2400" smtClean="0">
                <a:latin typeface="Times New Roman" charset="0"/>
                <a:ea typeface="宋体" pitchFamily="2" charset="-122"/>
              </a:rPr>
              <a:t> which is represented by the backslash '\' character.</a:t>
            </a:r>
          </a:p>
        </p:txBody>
      </p:sp>
    </p:spTree>
  </p:cSld>
  <p:clrMapOvr>
    <a:masterClrMapping/>
  </p:clrMapOvr>
  <p:transition spd="med">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228600" y="304800"/>
            <a:ext cx="8229600" cy="838200"/>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Organization of files in DOS (Contd.)</a:t>
            </a:r>
          </a:p>
        </p:txBody>
      </p:sp>
      <p:sp>
        <p:nvSpPr>
          <p:cNvPr id="71686" name="Rectangle 3"/>
          <p:cNvSpPr>
            <a:spLocks noGrp="1" noChangeArrowheads="1"/>
          </p:cNvSpPr>
          <p:nvPr>
            <p:ph type="body" idx="1"/>
          </p:nvPr>
        </p:nvSpPr>
        <p:spPr>
          <a:xfrm>
            <a:off x="228600" y="1143000"/>
            <a:ext cx="8686800" cy="5334000"/>
          </a:xfrm>
        </p:spPr>
        <p:txBody>
          <a:bodyPr/>
          <a:lstStyle/>
          <a:p>
            <a:pPr eaLnBrk="1" hangingPunct="1">
              <a:buFont typeface="Wingdings" pitchFamily="2" charset="2"/>
              <a:buChar char="ü"/>
            </a:pPr>
            <a:endParaRPr lang="en-US" altLang="zh-CN" sz="2000" b="1" smtClean="0">
              <a:latin typeface="Times New Roman" charset="0"/>
              <a:ea typeface="宋体" pitchFamily="2" charset="-122"/>
            </a:endParaRPr>
          </a:p>
          <a:p>
            <a:pPr lvl="1" eaLnBrk="1" hangingPunct="1">
              <a:buClr>
                <a:schemeClr val="hlink"/>
              </a:buClr>
              <a:buSzPct val="120000"/>
              <a:buFont typeface="Wingdings" pitchFamily="2" charset="2"/>
              <a:buChar char="ü"/>
            </a:pPr>
            <a:r>
              <a:rPr lang="en-US" altLang="zh-CN" sz="2400" b="1" smtClean="0">
                <a:latin typeface="Times New Roman" charset="0"/>
                <a:ea typeface="宋体" pitchFamily="2" charset="-122"/>
              </a:rPr>
              <a:t>Concept of Path:</a:t>
            </a:r>
            <a:r>
              <a:rPr lang="en-US" altLang="zh-CN" sz="2400" smtClean="0">
                <a:latin typeface="Times New Roman" charset="0"/>
                <a:ea typeface="宋体" pitchFamily="2" charset="-122"/>
              </a:rPr>
              <a:t> Every file can be specified by enumerating all of the directories between the root and it, separated by the backslash '\' character, and appending the file name to the end.</a:t>
            </a:r>
          </a:p>
          <a:p>
            <a:pPr lvl="1" eaLnBrk="1" hangingPunct="1">
              <a:buClr>
                <a:schemeClr val="hlink"/>
              </a:buClr>
              <a:buSzPct val="120000"/>
              <a:buFont typeface="Wingdings" pitchFamily="2" charset="2"/>
              <a:buChar char="ü"/>
            </a:pPr>
            <a:endParaRPr lang="en-US" altLang="zh-CN" sz="2400" smtClean="0">
              <a:latin typeface="Times New Roman" charset="0"/>
              <a:ea typeface="宋体" pitchFamily="2" charset="-122"/>
            </a:endParaRPr>
          </a:p>
          <a:p>
            <a:pPr lvl="1" eaLnBrk="1" hangingPunct="1">
              <a:buClr>
                <a:schemeClr val="hlink"/>
              </a:buClr>
              <a:buSzPct val="120000"/>
              <a:buFont typeface="Wingdings" pitchFamily="2" charset="2"/>
              <a:buChar char="ü"/>
            </a:pPr>
            <a:r>
              <a:rPr lang="en-US" altLang="zh-CN" sz="2400" smtClean="0">
                <a:latin typeface="Times New Roman" charset="0"/>
                <a:ea typeface="宋体" pitchFamily="2" charset="-122"/>
              </a:rPr>
              <a:t>The drive which contains the root is specified at the head of the path, separated from the root by a colon (':') </a:t>
            </a:r>
          </a:p>
          <a:p>
            <a:pPr lvl="1" eaLnBrk="1" hangingPunct="1">
              <a:buClr>
                <a:schemeClr val="hlink"/>
              </a:buClr>
              <a:buSzPct val="120000"/>
              <a:buFont typeface="Wingdings" pitchFamily="2" charset="2"/>
              <a:buChar char="ü"/>
            </a:pPr>
            <a:endParaRPr lang="en-US" altLang="zh-CN" sz="2400" smtClean="0">
              <a:latin typeface="Times New Roman" charset="0"/>
              <a:ea typeface="宋体" pitchFamily="2" charset="-122"/>
            </a:endParaRPr>
          </a:p>
          <a:p>
            <a:pPr lvl="1" eaLnBrk="1" hangingPunct="1">
              <a:buClr>
                <a:schemeClr val="hlink"/>
              </a:buClr>
              <a:buSzPct val="120000"/>
              <a:buFont typeface="Wingdings" pitchFamily="2" charset="2"/>
              <a:buChar char="ü"/>
            </a:pPr>
            <a:r>
              <a:rPr lang="en-US" altLang="zh-CN" sz="2400" smtClean="0">
                <a:latin typeface="Times New Roman" charset="0"/>
                <a:ea typeface="宋体" pitchFamily="2" charset="-122"/>
              </a:rPr>
              <a:t>The hard drive is most commonly known as the C: drive, and the floppy drives are usually called A:(3-1/2 inch) and B: (5-1/4 inch). </a:t>
            </a:r>
          </a:p>
        </p:txBody>
      </p:sp>
    </p:spTree>
  </p:cSld>
  <p:clrMapOvr>
    <a:masterClrMapping/>
  </p:clrMapOvr>
  <p:transition spd="med">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228600" y="0"/>
            <a:ext cx="8229600" cy="838200"/>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Organization of files in DOS (Contd.)</a:t>
            </a:r>
          </a:p>
        </p:txBody>
      </p:sp>
      <p:sp>
        <p:nvSpPr>
          <p:cNvPr id="72710" name="Rectangle 3"/>
          <p:cNvSpPr>
            <a:spLocks noChangeArrowheads="1"/>
          </p:cNvSpPr>
          <p:nvPr/>
        </p:nvSpPr>
        <p:spPr bwMode="auto">
          <a:xfrm>
            <a:off x="1981200" y="2895600"/>
            <a:ext cx="1524000" cy="457200"/>
          </a:xfrm>
          <a:prstGeom prst="rect">
            <a:avLst/>
          </a:prstGeom>
          <a:solidFill>
            <a:schemeClr val="accent1">
              <a:alpha val="0"/>
            </a:schemeClr>
          </a:solidFill>
          <a:ln w="9525">
            <a:solidFill>
              <a:schemeClr val="tx1"/>
            </a:solidFill>
            <a:miter lim="800000"/>
            <a:headEnd/>
            <a:tailEnd/>
          </a:ln>
        </p:spPr>
        <p:txBody>
          <a:bodyPr wrap="none" anchor="ctr"/>
          <a:lstStyle/>
          <a:p>
            <a:endParaRPr lang="en-IN"/>
          </a:p>
        </p:txBody>
      </p:sp>
      <p:sp>
        <p:nvSpPr>
          <p:cNvPr id="72711" name="Rectangle 4"/>
          <p:cNvSpPr>
            <a:spLocks noChangeArrowheads="1"/>
          </p:cNvSpPr>
          <p:nvPr/>
        </p:nvSpPr>
        <p:spPr bwMode="auto">
          <a:xfrm>
            <a:off x="4038600" y="2895600"/>
            <a:ext cx="1066800" cy="457200"/>
          </a:xfrm>
          <a:prstGeom prst="rect">
            <a:avLst/>
          </a:prstGeom>
          <a:solidFill>
            <a:schemeClr val="accent1">
              <a:alpha val="0"/>
            </a:schemeClr>
          </a:solidFill>
          <a:ln w="9525">
            <a:solidFill>
              <a:schemeClr val="tx1"/>
            </a:solidFill>
            <a:miter lim="800000"/>
            <a:headEnd/>
            <a:tailEnd/>
          </a:ln>
        </p:spPr>
        <p:txBody>
          <a:bodyPr wrap="none" anchor="ctr"/>
          <a:lstStyle/>
          <a:p>
            <a:endParaRPr lang="en-IN"/>
          </a:p>
        </p:txBody>
      </p:sp>
      <p:sp>
        <p:nvSpPr>
          <p:cNvPr id="72712" name="Rectangle 5"/>
          <p:cNvSpPr>
            <a:spLocks noChangeArrowheads="1"/>
          </p:cNvSpPr>
          <p:nvPr/>
        </p:nvSpPr>
        <p:spPr bwMode="auto">
          <a:xfrm>
            <a:off x="5562600" y="2895600"/>
            <a:ext cx="1295400" cy="457200"/>
          </a:xfrm>
          <a:prstGeom prst="rect">
            <a:avLst/>
          </a:prstGeom>
          <a:solidFill>
            <a:schemeClr val="accent1">
              <a:alpha val="0"/>
            </a:schemeClr>
          </a:solidFill>
          <a:ln w="9525">
            <a:solidFill>
              <a:schemeClr val="tx1"/>
            </a:solidFill>
            <a:miter lim="800000"/>
            <a:headEnd/>
            <a:tailEnd/>
          </a:ln>
        </p:spPr>
        <p:txBody>
          <a:bodyPr wrap="none" anchor="ctr"/>
          <a:lstStyle/>
          <a:p>
            <a:pPr algn="ctr" eaLnBrk="1" hangingPunct="1"/>
            <a:endParaRPr lang="en-US">
              <a:latin typeface="Tahoma" charset="0"/>
              <a:cs typeface="Arial" charset="0"/>
            </a:endParaRPr>
          </a:p>
        </p:txBody>
      </p:sp>
      <p:sp>
        <p:nvSpPr>
          <p:cNvPr id="72713" name="Rectangle 6"/>
          <p:cNvSpPr>
            <a:spLocks noChangeArrowheads="1"/>
          </p:cNvSpPr>
          <p:nvPr/>
        </p:nvSpPr>
        <p:spPr bwMode="auto">
          <a:xfrm>
            <a:off x="5029200" y="4724400"/>
            <a:ext cx="1219200" cy="457200"/>
          </a:xfrm>
          <a:prstGeom prst="rect">
            <a:avLst/>
          </a:prstGeom>
          <a:solidFill>
            <a:schemeClr val="accent1">
              <a:alpha val="0"/>
            </a:schemeClr>
          </a:solidFill>
          <a:ln w="9525">
            <a:solidFill>
              <a:schemeClr val="tx1"/>
            </a:solidFill>
            <a:miter lim="800000"/>
            <a:headEnd/>
            <a:tailEnd/>
          </a:ln>
        </p:spPr>
        <p:txBody>
          <a:bodyPr wrap="none" anchor="ctr"/>
          <a:lstStyle/>
          <a:p>
            <a:endParaRPr lang="en-IN"/>
          </a:p>
        </p:txBody>
      </p:sp>
      <p:sp>
        <p:nvSpPr>
          <p:cNvPr id="72714" name="Rectangle 7"/>
          <p:cNvSpPr>
            <a:spLocks noChangeArrowheads="1"/>
          </p:cNvSpPr>
          <p:nvPr/>
        </p:nvSpPr>
        <p:spPr bwMode="auto">
          <a:xfrm>
            <a:off x="6781800" y="4724400"/>
            <a:ext cx="1219200" cy="457200"/>
          </a:xfrm>
          <a:prstGeom prst="rect">
            <a:avLst/>
          </a:prstGeom>
          <a:solidFill>
            <a:schemeClr val="accent1">
              <a:alpha val="0"/>
            </a:schemeClr>
          </a:solidFill>
          <a:ln w="9525">
            <a:solidFill>
              <a:schemeClr val="tx1"/>
            </a:solidFill>
            <a:miter lim="800000"/>
            <a:headEnd/>
            <a:tailEnd/>
          </a:ln>
        </p:spPr>
        <p:txBody>
          <a:bodyPr wrap="none" anchor="ctr"/>
          <a:lstStyle/>
          <a:p>
            <a:endParaRPr lang="en-IN"/>
          </a:p>
        </p:txBody>
      </p:sp>
      <p:grpSp>
        <p:nvGrpSpPr>
          <p:cNvPr id="2" name="Group 8"/>
          <p:cNvGrpSpPr>
            <a:grpSpLocks/>
          </p:cNvGrpSpPr>
          <p:nvPr/>
        </p:nvGrpSpPr>
        <p:grpSpPr bwMode="auto">
          <a:xfrm>
            <a:off x="4191000" y="1447800"/>
            <a:ext cx="990600" cy="471488"/>
            <a:chOff x="2544" y="1200"/>
            <a:chExt cx="624" cy="297"/>
          </a:xfrm>
        </p:grpSpPr>
        <p:sp>
          <p:nvSpPr>
            <p:cNvPr id="72737" name="Rectangle 9"/>
            <p:cNvSpPr>
              <a:spLocks noChangeArrowheads="1"/>
            </p:cNvSpPr>
            <p:nvPr/>
          </p:nvSpPr>
          <p:spPr bwMode="auto">
            <a:xfrm>
              <a:off x="2544" y="1200"/>
              <a:ext cx="624" cy="288"/>
            </a:xfrm>
            <a:prstGeom prst="rect">
              <a:avLst/>
            </a:prstGeom>
            <a:solidFill>
              <a:schemeClr val="accent1">
                <a:alpha val="0"/>
              </a:schemeClr>
            </a:solidFill>
            <a:ln w="9525">
              <a:solidFill>
                <a:schemeClr val="tx1"/>
              </a:solidFill>
              <a:miter lim="800000"/>
              <a:headEnd/>
              <a:tailEnd/>
            </a:ln>
          </p:spPr>
          <p:txBody>
            <a:bodyPr wrap="none" anchor="ctr"/>
            <a:lstStyle/>
            <a:p>
              <a:endParaRPr lang="en-IN"/>
            </a:p>
          </p:txBody>
        </p:sp>
        <p:sp>
          <p:nvSpPr>
            <p:cNvPr id="72738" name="Text Box 10"/>
            <p:cNvSpPr txBox="1">
              <a:spLocks noChangeArrowheads="1"/>
            </p:cNvSpPr>
            <p:nvPr/>
          </p:nvSpPr>
          <p:spPr bwMode="auto">
            <a:xfrm>
              <a:off x="2592" y="1209"/>
              <a:ext cx="528" cy="288"/>
            </a:xfrm>
            <a:prstGeom prst="rect">
              <a:avLst/>
            </a:prstGeom>
            <a:noFill/>
            <a:ln w="9525">
              <a:noFill/>
              <a:miter lim="800000"/>
              <a:headEnd/>
              <a:tailEnd/>
            </a:ln>
          </p:spPr>
          <p:txBody>
            <a:bodyPr>
              <a:spAutoFit/>
            </a:bodyPr>
            <a:lstStyle/>
            <a:p>
              <a:pPr algn="ctr" eaLnBrk="1" hangingPunct="1">
                <a:spcBef>
                  <a:spcPct val="50000"/>
                </a:spcBef>
              </a:pPr>
              <a:r>
                <a:rPr lang="en-US" sz="2400" b="1">
                  <a:latin typeface="Times New Roman" charset="0"/>
                  <a:cs typeface="Times New Roman" charset="0"/>
                </a:rPr>
                <a:t>/</a:t>
              </a:r>
            </a:p>
          </p:txBody>
        </p:sp>
      </p:grpSp>
      <p:sp>
        <p:nvSpPr>
          <p:cNvPr id="72716" name="Text Box 11"/>
          <p:cNvSpPr txBox="1">
            <a:spLocks noChangeArrowheads="1"/>
          </p:cNvSpPr>
          <p:nvPr/>
        </p:nvSpPr>
        <p:spPr bwMode="auto">
          <a:xfrm>
            <a:off x="2057400" y="2895600"/>
            <a:ext cx="1295400" cy="457200"/>
          </a:xfrm>
          <a:prstGeom prst="rect">
            <a:avLst/>
          </a:prstGeom>
          <a:noFill/>
          <a:ln w="9525">
            <a:noFill/>
            <a:miter lim="800000"/>
            <a:headEnd/>
            <a:tailEnd/>
          </a:ln>
        </p:spPr>
        <p:txBody>
          <a:bodyPr>
            <a:spAutoFit/>
          </a:bodyPr>
          <a:lstStyle/>
          <a:p>
            <a:pPr algn="ctr" eaLnBrk="1" hangingPunct="1">
              <a:spcBef>
                <a:spcPct val="50000"/>
              </a:spcBef>
            </a:pPr>
            <a:r>
              <a:rPr lang="en-US" sz="2400">
                <a:latin typeface="Times New Roman" charset="0"/>
                <a:cs typeface="Times New Roman" charset="0"/>
              </a:rPr>
              <a:t>circulars</a:t>
            </a:r>
          </a:p>
        </p:txBody>
      </p:sp>
      <p:sp>
        <p:nvSpPr>
          <p:cNvPr id="72717" name="Text Box 12"/>
          <p:cNvSpPr txBox="1">
            <a:spLocks noChangeArrowheads="1"/>
          </p:cNvSpPr>
          <p:nvPr/>
        </p:nvSpPr>
        <p:spPr bwMode="auto">
          <a:xfrm>
            <a:off x="3962400" y="2895600"/>
            <a:ext cx="1295400" cy="457200"/>
          </a:xfrm>
          <a:prstGeom prst="rect">
            <a:avLst/>
          </a:prstGeom>
          <a:noFill/>
          <a:ln w="9525">
            <a:noFill/>
            <a:miter lim="800000"/>
            <a:headEnd/>
            <a:tailEnd/>
          </a:ln>
        </p:spPr>
        <p:txBody>
          <a:bodyPr>
            <a:spAutoFit/>
          </a:bodyPr>
          <a:lstStyle/>
          <a:p>
            <a:pPr algn="ctr" eaLnBrk="1" hangingPunct="1">
              <a:spcBef>
                <a:spcPct val="50000"/>
              </a:spcBef>
            </a:pPr>
            <a:r>
              <a:rPr lang="en-US" sz="2400">
                <a:latin typeface="Times New Roman" charset="0"/>
                <a:cs typeface="Times New Roman" charset="0"/>
              </a:rPr>
              <a:t>loans</a:t>
            </a:r>
          </a:p>
        </p:txBody>
      </p:sp>
      <p:sp>
        <p:nvSpPr>
          <p:cNvPr id="72718" name="Text Box 13"/>
          <p:cNvSpPr txBox="1">
            <a:spLocks noChangeArrowheads="1"/>
          </p:cNvSpPr>
          <p:nvPr/>
        </p:nvSpPr>
        <p:spPr bwMode="auto">
          <a:xfrm>
            <a:off x="5524500" y="2895600"/>
            <a:ext cx="1371600" cy="457200"/>
          </a:xfrm>
          <a:prstGeom prst="rect">
            <a:avLst/>
          </a:prstGeom>
          <a:noFill/>
          <a:ln w="9525">
            <a:noFill/>
            <a:miter lim="800000"/>
            <a:headEnd/>
            <a:tailEnd/>
          </a:ln>
        </p:spPr>
        <p:txBody>
          <a:bodyPr>
            <a:spAutoFit/>
          </a:bodyPr>
          <a:lstStyle/>
          <a:p>
            <a:pPr algn="ctr" eaLnBrk="1" hangingPunct="1">
              <a:spcBef>
                <a:spcPct val="50000"/>
              </a:spcBef>
            </a:pPr>
            <a:r>
              <a:rPr lang="en-US" sz="2400">
                <a:latin typeface="Times New Roman" charset="0"/>
                <a:cs typeface="Times New Roman" charset="0"/>
              </a:rPr>
              <a:t>personnel</a:t>
            </a:r>
          </a:p>
        </p:txBody>
      </p:sp>
      <p:sp>
        <p:nvSpPr>
          <p:cNvPr id="72719" name="Text Box 14"/>
          <p:cNvSpPr txBox="1">
            <a:spLocks noChangeArrowheads="1"/>
          </p:cNvSpPr>
          <p:nvPr/>
        </p:nvSpPr>
        <p:spPr bwMode="auto">
          <a:xfrm>
            <a:off x="4991100" y="4629150"/>
            <a:ext cx="1295400" cy="457200"/>
          </a:xfrm>
          <a:prstGeom prst="rect">
            <a:avLst/>
          </a:prstGeom>
          <a:noFill/>
          <a:ln w="9525">
            <a:noFill/>
            <a:miter lim="800000"/>
            <a:headEnd/>
            <a:tailEnd/>
          </a:ln>
        </p:spPr>
        <p:txBody>
          <a:bodyPr>
            <a:spAutoFit/>
          </a:bodyPr>
          <a:lstStyle/>
          <a:p>
            <a:pPr algn="ctr" eaLnBrk="1" hangingPunct="1">
              <a:spcBef>
                <a:spcPct val="50000"/>
              </a:spcBef>
            </a:pPr>
            <a:r>
              <a:rPr lang="en-US" sz="2400">
                <a:latin typeface="Times New Roman" charset="0"/>
                <a:cs typeface="Times New Roman" charset="0"/>
              </a:rPr>
              <a:t>january</a:t>
            </a:r>
          </a:p>
        </p:txBody>
      </p:sp>
      <p:sp>
        <p:nvSpPr>
          <p:cNvPr id="72720" name="Text Box 15"/>
          <p:cNvSpPr txBox="1">
            <a:spLocks noChangeArrowheads="1"/>
          </p:cNvSpPr>
          <p:nvPr/>
        </p:nvSpPr>
        <p:spPr bwMode="auto">
          <a:xfrm>
            <a:off x="6724650" y="4667250"/>
            <a:ext cx="1295400" cy="457200"/>
          </a:xfrm>
          <a:prstGeom prst="rect">
            <a:avLst/>
          </a:prstGeom>
          <a:noFill/>
          <a:ln w="9525">
            <a:noFill/>
            <a:miter lim="800000"/>
            <a:headEnd/>
            <a:tailEnd/>
          </a:ln>
        </p:spPr>
        <p:txBody>
          <a:bodyPr>
            <a:spAutoFit/>
          </a:bodyPr>
          <a:lstStyle/>
          <a:p>
            <a:pPr algn="ctr" eaLnBrk="1" hangingPunct="1">
              <a:spcBef>
                <a:spcPct val="50000"/>
              </a:spcBef>
            </a:pPr>
            <a:r>
              <a:rPr lang="en-US" sz="2400">
                <a:latin typeface="Times New Roman" charset="0"/>
                <a:cs typeface="Times New Roman" charset="0"/>
              </a:rPr>
              <a:t>february</a:t>
            </a:r>
          </a:p>
        </p:txBody>
      </p:sp>
      <p:sp>
        <p:nvSpPr>
          <p:cNvPr id="72721" name="Line 16"/>
          <p:cNvSpPr>
            <a:spLocks noChangeShapeType="1"/>
          </p:cNvSpPr>
          <p:nvPr/>
        </p:nvSpPr>
        <p:spPr bwMode="auto">
          <a:xfrm flipH="1">
            <a:off x="3200400" y="1981200"/>
            <a:ext cx="1295400" cy="838200"/>
          </a:xfrm>
          <a:prstGeom prst="line">
            <a:avLst/>
          </a:prstGeom>
          <a:noFill/>
          <a:ln w="9525">
            <a:solidFill>
              <a:schemeClr val="tx1"/>
            </a:solidFill>
            <a:round/>
            <a:headEnd/>
            <a:tailEnd type="triangle" w="med" len="med"/>
          </a:ln>
        </p:spPr>
        <p:txBody>
          <a:bodyPr/>
          <a:lstStyle/>
          <a:p>
            <a:endParaRPr lang="en-US"/>
          </a:p>
        </p:txBody>
      </p:sp>
      <p:sp>
        <p:nvSpPr>
          <p:cNvPr id="72722" name="Line 17"/>
          <p:cNvSpPr>
            <a:spLocks noChangeShapeType="1"/>
          </p:cNvSpPr>
          <p:nvPr/>
        </p:nvSpPr>
        <p:spPr bwMode="auto">
          <a:xfrm flipH="1">
            <a:off x="4572000" y="1981200"/>
            <a:ext cx="152400" cy="762000"/>
          </a:xfrm>
          <a:prstGeom prst="line">
            <a:avLst/>
          </a:prstGeom>
          <a:noFill/>
          <a:ln w="9525">
            <a:solidFill>
              <a:schemeClr val="tx1"/>
            </a:solidFill>
            <a:round/>
            <a:headEnd/>
            <a:tailEnd type="triangle" w="med" len="med"/>
          </a:ln>
        </p:spPr>
        <p:txBody>
          <a:bodyPr/>
          <a:lstStyle/>
          <a:p>
            <a:endParaRPr lang="en-US"/>
          </a:p>
        </p:txBody>
      </p:sp>
      <p:sp>
        <p:nvSpPr>
          <p:cNvPr id="72723" name="Line 18"/>
          <p:cNvSpPr>
            <a:spLocks noChangeShapeType="1"/>
          </p:cNvSpPr>
          <p:nvPr/>
        </p:nvSpPr>
        <p:spPr bwMode="auto">
          <a:xfrm>
            <a:off x="4953000" y="1981200"/>
            <a:ext cx="1143000" cy="838200"/>
          </a:xfrm>
          <a:prstGeom prst="line">
            <a:avLst/>
          </a:prstGeom>
          <a:noFill/>
          <a:ln w="9525">
            <a:solidFill>
              <a:schemeClr val="tx1"/>
            </a:solidFill>
            <a:round/>
            <a:headEnd/>
            <a:tailEnd type="triangle" w="med" len="med"/>
          </a:ln>
        </p:spPr>
        <p:txBody>
          <a:bodyPr/>
          <a:lstStyle/>
          <a:p>
            <a:endParaRPr lang="en-US"/>
          </a:p>
        </p:txBody>
      </p:sp>
      <p:sp>
        <p:nvSpPr>
          <p:cNvPr id="72724" name="Line 19"/>
          <p:cNvSpPr>
            <a:spLocks noChangeShapeType="1"/>
          </p:cNvSpPr>
          <p:nvPr/>
        </p:nvSpPr>
        <p:spPr bwMode="auto">
          <a:xfrm flipH="1">
            <a:off x="5562600" y="3429000"/>
            <a:ext cx="381000" cy="1143000"/>
          </a:xfrm>
          <a:prstGeom prst="line">
            <a:avLst/>
          </a:prstGeom>
          <a:noFill/>
          <a:ln w="9525">
            <a:solidFill>
              <a:schemeClr val="tx1"/>
            </a:solidFill>
            <a:round/>
            <a:headEnd/>
            <a:tailEnd type="triangle" w="med" len="med"/>
          </a:ln>
        </p:spPr>
        <p:txBody>
          <a:bodyPr/>
          <a:lstStyle/>
          <a:p>
            <a:endParaRPr lang="en-US"/>
          </a:p>
        </p:txBody>
      </p:sp>
      <p:sp>
        <p:nvSpPr>
          <p:cNvPr id="72725" name="Line 20"/>
          <p:cNvSpPr>
            <a:spLocks noChangeShapeType="1"/>
          </p:cNvSpPr>
          <p:nvPr/>
        </p:nvSpPr>
        <p:spPr bwMode="auto">
          <a:xfrm>
            <a:off x="6553200" y="3352800"/>
            <a:ext cx="609600" cy="1295400"/>
          </a:xfrm>
          <a:prstGeom prst="line">
            <a:avLst/>
          </a:prstGeom>
          <a:noFill/>
          <a:ln w="9525">
            <a:solidFill>
              <a:schemeClr val="tx1"/>
            </a:solidFill>
            <a:round/>
            <a:headEnd/>
            <a:tailEnd type="triangle" w="med" len="med"/>
          </a:ln>
        </p:spPr>
        <p:txBody>
          <a:bodyPr/>
          <a:lstStyle/>
          <a:p>
            <a:endParaRPr lang="en-US"/>
          </a:p>
        </p:txBody>
      </p:sp>
      <p:sp>
        <p:nvSpPr>
          <p:cNvPr id="72726" name="Text Box 21"/>
          <p:cNvSpPr txBox="1">
            <a:spLocks noChangeArrowheads="1"/>
          </p:cNvSpPr>
          <p:nvPr/>
        </p:nvSpPr>
        <p:spPr bwMode="auto">
          <a:xfrm>
            <a:off x="4343400" y="5638800"/>
            <a:ext cx="1371600" cy="366713"/>
          </a:xfrm>
          <a:prstGeom prst="rect">
            <a:avLst/>
          </a:prstGeom>
          <a:noFill/>
          <a:ln w="9525">
            <a:noFill/>
            <a:miter lim="800000"/>
            <a:headEnd/>
            <a:tailEnd/>
          </a:ln>
        </p:spPr>
        <p:txBody>
          <a:bodyPr>
            <a:spAutoFit/>
          </a:bodyPr>
          <a:lstStyle/>
          <a:p>
            <a:pPr eaLnBrk="1" hangingPunct="1">
              <a:spcBef>
                <a:spcPct val="50000"/>
              </a:spcBef>
            </a:pPr>
            <a:r>
              <a:rPr lang="en-US">
                <a:latin typeface="Tahoma" charset="0"/>
                <a:cs typeface="Arial" charset="0"/>
              </a:rPr>
              <a:t>retire.txt</a:t>
            </a:r>
          </a:p>
        </p:txBody>
      </p:sp>
      <p:sp>
        <p:nvSpPr>
          <p:cNvPr id="72727" name="Text Box 23"/>
          <p:cNvSpPr txBox="1">
            <a:spLocks noChangeArrowheads="1"/>
          </p:cNvSpPr>
          <p:nvPr/>
        </p:nvSpPr>
        <p:spPr bwMode="auto">
          <a:xfrm>
            <a:off x="6019800" y="6172200"/>
            <a:ext cx="1371600" cy="366713"/>
          </a:xfrm>
          <a:prstGeom prst="rect">
            <a:avLst/>
          </a:prstGeom>
          <a:noFill/>
          <a:ln w="9525">
            <a:noFill/>
            <a:miter lim="800000"/>
            <a:headEnd/>
            <a:tailEnd/>
          </a:ln>
        </p:spPr>
        <p:txBody>
          <a:bodyPr>
            <a:spAutoFit/>
          </a:bodyPr>
          <a:lstStyle/>
          <a:p>
            <a:pPr eaLnBrk="1" hangingPunct="1">
              <a:spcBef>
                <a:spcPct val="50000"/>
              </a:spcBef>
            </a:pPr>
            <a:r>
              <a:rPr lang="en-US">
                <a:latin typeface="Tahoma" charset="0"/>
                <a:cs typeface="Arial" charset="0"/>
              </a:rPr>
              <a:t>rest.txt</a:t>
            </a:r>
          </a:p>
        </p:txBody>
      </p:sp>
      <p:sp>
        <p:nvSpPr>
          <p:cNvPr id="72728" name="Text Box 24"/>
          <p:cNvSpPr txBox="1">
            <a:spLocks noChangeArrowheads="1"/>
          </p:cNvSpPr>
          <p:nvPr/>
        </p:nvSpPr>
        <p:spPr bwMode="auto">
          <a:xfrm>
            <a:off x="7315200" y="6096000"/>
            <a:ext cx="1371600" cy="366713"/>
          </a:xfrm>
          <a:prstGeom prst="rect">
            <a:avLst/>
          </a:prstGeom>
          <a:noFill/>
          <a:ln w="9525">
            <a:noFill/>
            <a:miter lim="800000"/>
            <a:headEnd/>
            <a:tailEnd/>
          </a:ln>
        </p:spPr>
        <p:txBody>
          <a:bodyPr>
            <a:spAutoFit/>
          </a:bodyPr>
          <a:lstStyle/>
          <a:p>
            <a:pPr eaLnBrk="1" hangingPunct="1">
              <a:spcBef>
                <a:spcPct val="50000"/>
              </a:spcBef>
            </a:pPr>
            <a:r>
              <a:rPr lang="en-US">
                <a:latin typeface="Tahoma" charset="0"/>
                <a:cs typeface="Arial" charset="0"/>
              </a:rPr>
              <a:t>abc.txt</a:t>
            </a:r>
          </a:p>
        </p:txBody>
      </p:sp>
      <p:sp>
        <p:nvSpPr>
          <p:cNvPr id="72729" name="Line 25"/>
          <p:cNvSpPr>
            <a:spLocks noChangeShapeType="1"/>
          </p:cNvSpPr>
          <p:nvPr/>
        </p:nvSpPr>
        <p:spPr bwMode="auto">
          <a:xfrm flipH="1">
            <a:off x="6553200" y="5181600"/>
            <a:ext cx="609600" cy="990600"/>
          </a:xfrm>
          <a:prstGeom prst="line">
            <a:avLst/>
          </a:prstGeom>
          <a:noFill/>
          <a:ln w="9525">
            <a:solidFill>
              <a:schemeClr val="tx1"/>
            </a:solidFill>
            <a:round/>
            <a:headEnd/>
            <a:tailEnd type="triangle" w="med" len="med"/>
          </a:ln>
        </p:spPr>
        <p:txBody>
          <a:bodyPr/>
          <a:lstStyle/>
          <a:p>
            <a:endParaRPr lang="en-US"/>
          </a:p>
        </p:txBody>
      </p:sp>
      <p:sp>
        <p:nvSpPr>
          <p:cNvPr id="72730" name="Line 26"/>
          <p:cNvSpPr>
            <a:spLocks noChangeShapeType="1"/>
          </p:cNvSpPr>
          <p:nvPr/>
        </p:nvSpPr>
        <p:spPr bwMode="auto">
          <a:xfrm>
            <a:off x="7696200" y="5181600"/>
            <a:ext cx="0" cy="838200"/>
          </a:xfrm>
          <a:prstGeom prst="line">
            <a:avLst/>
          </a:prstGeom>
          <a:noFill/>
          <a:ln w="9525">
            <a:solidFill>
              <a:schemeClr val="tx1"/>
            </a:solidFill>
            <a:round/>
            <a:headEnd/>
            <a:tailEnd type="triangle" w="med" len="med"/>
          </a:ln>
        </p:spPr>
        <p:txBody>
          <a:bodyPr/>
          <a:lstStyle/>
          <a:p>
            <a:endParaRPr lang="en-US"/>
          </a:p>
        </p:txBody>
      </p:sp>
      <p:sp>
        <p:nvSpPr>
          <p:cNvPr id="72731" name="Line 27"/>
          <p:cNvSpPr>
            <a:spLocks noChangeShapeType="1"/>
          </p:cNvSpPr>
          <p:nvPr/>
        </p:nvSpPr>
        <p:spPr bwMode="auto">
          <a:xfrm flipH="1">
            <a:off x="5181600" y="5257800"/>
            <a:ext cx="228600" cy="381000"/>
          </a:xfrm>
          <a:prstGeom prst="line">
            <a:avLst/>
          </a:prstGeom>
          <a:noFill/>
          <a:ln w="9525">
            <a:solidFill>
              <a:schemeClr val="tx1"/>
            </a:solidFill>
            <a:round/>
            <a:headEnd/>
            <a:tailEnd type="triangle" w="med" len="med"/>
          </a:ln>
        </p:spPr>
        <p:txBody>
          <a:bodyPr/>
          <a:lstStyle/>
          <a:p>
            <a:endParaRPr lang="en-US"/>
          </a:p>
        </p:txBody>
      </p:sp>
      <p:sp>
        <p:nvSpPr>
          <p:cNvPr id="72732" name="Text Box 28"/>
          <p:cNvSpPr txBox="1">
            <a:spLocks noChangeArrowheads="1"/>
          </p:cNvSpPr>
          <p:nvPr/>
        </p:nvSpPr>
        <p:spPr bwMode="auto">
          <a:xfrm>
            <a:off x="1219200" y="4191000"/>
            <a:ext cx="1371600" cy="366713"/>
          </a:xfrm>
          <a:prstGeom prst="rect">
            <a:avLst/>
          </a:prstGeom>
          <a:noFill/>
          <a:ln w="9525">
            <a:noFill/>
            <a:miter lim="800000"/>
            <a:headEnd/>
            <a:tailEnd/>
          </a:ln>
        </p:spPr>
        <p:txBody>
          <a:bodyPr>
            <a:spAutoFit/>
          </a:bodyPr>
          <a:lstStyle/>
          <a:p>
            <a:pPr eaLnBrk="1" hangingPunct="1">
              <a:spcBef>
                <a:spcPct val="50000"/>
              </a:spcBef>
            </a:pPr>
            <a:r>
              <a:rPr lang="en-US">
                <a:latin typeface="Tahoma" charset="0"/>
                <a:cs typeface="Arial" charset="0"/>
              </a:rPr>
              <a:t>officer.txt</a:t>
            </a:r>
          </a:p>
        </p:txBody>
      </p:sp>
      <p:sp>
        <p:nvSpPr>
          <p:cNvPr id="72733" name="Text Box 29"/>
          <p:cNvSpPr txBox="1">
            <a:spLocks noChangeArrowheads="1"/>
          </p:cNvSpPr>
          <p:nvPr/>
        </p:nvSpPr>
        <p:spPr bwMode="auto">
          <a:xfrm>
            <a:off x="3505200" y="4191000"/>
            <a:ext cx="1371600" cy="366713"/>
          </a:xfrm>
          <a:prstGeom prst="rect">
            <a:avLst/>
          </a:prstGeom>
          <a:noFill/>
          <a:ln w="9525">
            <a:noFill/>
            <a:miter lim="800000"/>
            <a:headEnd/>
            <a:tailEnd/>
          </a:ln>
        </p:spPr>
        <p:txBody>
          <a:bodyPr>
            <a:spAutoFit/>
          </a:bodyPr>
          <a:lstStyle/>
          <a:p>
            <a:pPr eaLnBrk="1" hangingPunct="1">
              <a:spcBef>
                <a:spcPct val="50000"/>
              </a:spcBef>
            </a:pPr>
            <a:r>
              <a:rPr lang="en-US">
                <a:latin typeface="Tahoma" charset="0"/>
                <a:cs typeface="Arial" charset="0"/>
              </a:rPr>
              <a:t>new.dat</a:t>
            </a:r>
          </a:p>
        </p:txBody>
      </p:sp>
      <p:sp>
        <p:nvSpPr>
          <p:cNvPr id="72734" name="Line 30"/>
          <p:cNvSpPr>
            <a:spLocks noChangeShapeType="1"/>
          </p:cNvSpPr>
          <p:nvPr/>
        </p:nvSpPr>
        <p:spPr bwMode="auto">
          <a:xfrm flipH="1">
            <a:off x="1676400" y="3352800"/>
            <a:ext cx="609600" cy="762000"/>
          </a:xfrm>
          <a:prstGeom prst="line">
            <a:avLst/>
          </a:prstGeom>
          <a:noFill/>
          <a:ln w="9525">
            <a:solidFill>
              <a:schemeClr val="tx1"/>
            </a:solidFill>
            <a:round/>
            <a:headEnd/>
            <a:tailEnd type="triangle" w="med" len="med"/>
          </a:ln>
        </p:spPr>
        <p:txBody>
          <a:bodyPr/>
          <a:lstStyle/>
          <a:p>
            <a:endParaRPr lang="en-US"/>
          </a:p>
        </p:txBody>
      </p:sp>
      <p:sp>
        <p:nvSpPr>
          <p:cNvPr id="72735" name="Line 31"/>
          <p:cNvSpPr>
            <a:spLocks noChangeShapeType="1"/>
          </p:cNvSpPr>
          <p:nvPr/>
        </p:nvSpPr>
        <p:spPr bwMode="auto">
          <a:xfrm flipH="1">
            <a:off x="4114800" y="3352800"/>
            <a:ext cx="457200" cy="762000"/>
          </a:xfrm>
          <a:prstGeom prst="line">
            <a:avLst/>
          </a:prstGeom>
          <a:noFill/>
          <a:ln w="9525">
            <a:solidFill>
              <a:schemeClr val="tx1"/>
            </a:solidFill>
            <a:round/>
            <a:headEnd/>
            <a:tailEnd type="triangle" w="med" len="med"/>
          </a:ln>
        </p:spPr>
        <p:txBody>
          <a:bodyPr/>
          <a:lstStyle/>
          <a:p>
            <a:endParaRPr lang="en-US"/>
          </a:p>
        </p:txBody>
      </p:sp>
      <p:sp>
        <p:nvSpPr>
          <p:cNvPr id="72736" name="Text Box 32"/>
          <p:cNvSpPr txBox="1">
            <a:spLocks noChangeArrowheads="1"/>
          </p:cNvSpPr>
          <p:nvPr/>
        </p:nvSpPr>
        <p:spPr bwMode="auto">
          <a:xfrm>
            <a:off x="457200" y="6191250"/>
            <a:ext cx="4800600" cy="400110"/>
          </a:xfrm>
          <a:prstGeom prst="rect">
            <a:avLst/>
          </a:prstGeom>
          <a:noFill/>
          <a:ln w="9525">
            <a:noFill/>
            <a:miter lim="800000"/>
            <a:headEnd/>
            <a:tailEnd/>
          </a:ln>
        </p:spPr>
        <p:txBody>
          <a:bodyPr wrap="square">
            <a:spAutoFit/>
          </a:bodyPr>
          <a:lstStyle/>
          <a:p>
            <a:pPr eaLnBrk="1" hangingPunct="1">
              <a:spcBef>
                <a:spcPct val="50000"/>
              </a:spcBef>
            </a:pPr>
            <a:r>
              <a:rPr lang="en-US" sz="2000" b="1" dirty="0" smtClean="0">
                <a:latin typeface="Times New Roman" charset="0"/>
                <a:cs typeface="Times New Roman" charset="0"/>
              </a:rPr>
              <a:t>Figure : Hierarchical </a:t>
            </a:r>
            <a:r>
              <a:rPr lang="en-US" sz="2000" b="1" dirty="0">
                <a:latin typeface="Times New Roman" charset="0"/>
                <a:cs typeface="Times New Roman" charset="0"/>
              </a:rPr>
              <a:t>Structure of Files</a:t>
            </a:r>
          </a:p>
        </p:txBody>
      </p:sp>
    </p:spTree>
  </p:cSld>
  <p:clrMapOvr>
    <a:masterClrMapping/>
  </p:clrMapOvr>
  <p:transition spd="med">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a:xfrm>
            <a:off x="228600" y="0"/>
            <a:ext cx="8229600" cy="838200"/>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Some DOS Commands</a:t>
            </a:r>
          </a:p>
        </p:txBody>
      </p:sp>
      <p:sp>
        <p:nvSpPr>
          <p:cNvPr id="73734" name="Rectangle 3"/>
          <p:cNvSpPr>
            <a:spLocks noGrp="1" noChangeArrowheads="1"/>
          </p:cNvSpPr>
          <p:nvPr>
            <p:ph type="body" idx="1"/>
          </p:nvPr>
        </p:nvSpPr>
        <p:spPr>
          <a:xfrm>
            <a:off x="228600" y="838200"/>
            <a:ext cx="8686800" cy="5715000"/>
          </a:xfrm>
        </p:spPr>
        <p:txBody>
          <a:bodyPr/>
          <a:lstStyle/>
          <a:p>
            <a:pPr eaLnBrk="1" hangingPunct="1">
              <a:lnSpc>
                <a:spcPct val="80000"/>
              </a:lnSpc>
              <a:buFont typeface="Wingdings" pitchFamily="2" charset="2"/>
              <a:buNone/>
            </a:pPr>
            <a:r>
              <a:rPr lang="en-US" sz="1800" b="1" u="sng" dirty="0" smtClean="0">
                <a:latin typeface="Times New Roman" charset="0"/>
                <a:cs typeface="Times New Roman" charset="0"/>
              </a:rPr>
              <a:t>dir:</a:t>
            </a:r>
            <a:r>
              <a:rPr lang="en-US" sz="1800" b="1" dirty="0" smtClean="0">
                <a:latin typeface="Times New Roman" charset="0"/>
                <a:cs typeface="Times New Roman" charset="0"/>
              </a:rPr>
              <a:t> Listing of all the directories.</a:t>
            </a:r>
          </a:p>
          <a:p>
            <a:pPr eaLnBrk="1" hangingPunct="1">
              <a:lnSpc>
                <a:spcPct val="80000"/>
              </a:lnSpc>
              <a:buFont typeface="Wingdings" pitchFamily="2" charset="2"/>
              <a:buNone/>
            </a:pPr>
            <a:r>
              <a:rPr lang="en-US" sz="1800" dirty="0" smtClean="0">
                <a:latin typeface="Times New Roman" charset="0"/>
                <a:cs typeface="Times New Roman" charset="0"/>
              </a:rPr>
              <a:t>		C:\&gt; dir </a:t>
            </a:r>
          </a:p>
          <a:p>
            <a:pPr eaLnBrk="1" hangingPunct="1">
              <a:lnSpc>
                <a:spcPct val="80000"/>
              </a:lnSpc>
              <a:buFont typeface="Wingdings" pitchFamily="2" charset="2"/>
              <a:buNone/>
            </a:pPr>
            <a:endParaRPr lang="en-US" sz="1800" dirty="0" smtClean="0">
              <a:latin typeface="Times New Roman" charset="0"/>
              <a:cs typeface="Times New Roman" charset="0"/>
            </a:endParaRPr>
          </a:p>
          <a:p>
            <a:pPr eaLnBrk="1" hangingPunct="1">
              <a:lnSpc>
                <a:spcPct val="80000"/>
              </a:lnSpc>
              <a:buFont typeface="Wingdings" pitchFamily="2" charset="2"/>
              <a:buNone/>
            </a:pPr>
            <a:r>
              <a:rPr lang="en-US" sz="1800" b="1" u="sng" dirty="0" err="1" smtClean="0">
                <a:latin typeface="Times New Roman" charset="0"/>
                <a:cs typeface="Times New Roman" charset="0"/>
              </a:rPr>
              <a:t>cls</a:t>
            </a:r>
            <a:r>
              <a:rPr lang="en-US" sz="1800" b="1" u="sng" dirty="0" smtClean="0">
                <a:latin typeface="Times New Roman" charset="0"/>
                <a:cs typeface="Times New Roman" charset="0"/>
              </a:rPr>
              <a:t>:</a:t>
            </a:r>
            <a:r>
              <a:rPr lang="en-US" sz="1800" b="1" dirty="0" smtClean="0">
                <a:latin typeface="Times New Roman" charset="0"/>
                <a:cs typeface="Times New Roman" charset="0"/>
              </a:rPr>
              <a:t> Clears the screen.</a:t>
            </a:r>
          </a:p>
          <a:p>
            <a:pPr eaLnBrk="1" hangingPunct="1">
              <a:lnSpc>
                <a:spcPct val="80000"/>
              </a:lnSpc>
              <a:buFont typeface="Wingdings" pitchFamily="2" charset="2"/>
              <a:buNone/>
            </a:pPr>
            <a:r>
              <a:rPr lang="en-US" sz="1800" dirty="0" smtClean="0">
                <a:latin typeface="Times New Roman" charset="0"/>
                <a:cs typeface="Times New Roman" charset="0"/>
              </a:rPr>
              <a:t>		C:\&gt; </a:t>
            </a:r>
            <a:r>
              <a:rPr lang="en-US" sz="1800" dirty="0" err="1" smtClean="0">
                <a:latin typeface="Times New Roman" charset="0"/>
                <a:cs typeface="Times New Roman" charset="0"/>
              </a:rPr>
              <a:t>cls</a:t>
            </a:r>
            <a:endParaRPr lang="en-US" sz="1800" dirty="0" smtClean="0">
              <a:latin typeface="Times New Roman" charset="0"/>
              <a:cs typeface="Times New Roman" charset="0"/>
            </a:endParaRPr>
          </a:p>
          <a:p>
            <a:pPr eaLnBrk="1" hangingPunct="1">
              <a:lnSpc>
                <a:spcPct val="80000"/>
              </a:lnSpc>
              <a:buFont typeface="Wingdings" pitchFamily="2" charset="2"/>
              <a:buNone/>
            </a:pPr>
            <a:endParaRPr lang="en-US" sz="1800" dirty="0" smtClean="0">
              <a:latin typeface="Times New Roman" charset="0"/>
              <a:cs typeface="Times New Roman" charset="0"/>
            </a:endParaRPr>
          </a:p>
          <a:p>
            <a:pPr eaLnBrk="1" hangingPunct="1">
              <a:lnSpc>
                <a:spcPct val="80000"/>
              </a:lnSpc>
              <a:buFont typeface="Wingdings" pitchFamily="2" charset="2"/>
              <a:buNone/>
            </a:pPr>
            <a:r>
              <a:rPr lang="en-US" sz="1800" b="1" u="sng" dirty="0" smtClean="0">
                <a:latin typeface="Times New Roman" charset="0"/>
                <a:cs typeface="Times New Roman" charset="0"/>
              </a:rPr>
              <a:t>copy con:</a:t>
            </a:r>
            <a:r>
              <a:rPr lang="en-US" sz="1800" b="1" dirty="0" smtClean="0">
                <a:latin typeface="Times New Roman" charset="0"/>
                <a:cs typeface="Times New Roman" charset="0"/>
              </a:rPr>
              <a:t> Creates a file.</a:t>
            </a:r>
          </a:p>
          <a:p>
            <a:pPr eaLnBrk="1" hangingPunct="1">
              <a:lnSpc>
                <a:spcPct val="80000"/>
              </a:lnSpc>
              <a:buFont typeface="Wingdings" pitchFamily="2" charset="2"/>
              <a:buNone/>
            </a:pPr>
            <a:r>
              <a:rPr lang="en-US" sz="1800" dirty="0" smtClean="0">
                <a:latin typeface="Times New Roman" charset="0"/>
                <a:cs typeface="Times New Roman" charset="0"/>
              </a:rPr>
              <a:t>		C:\&gt; copy con &lt;filename&gt; </a:t>
            </a:r>
          </a:p>
          <a:p>
            <a:pPr eaLnBrk="1" hangingPunct="1">
              <a:lnSpc>
                <a:spcPct val="80000"/>
              </a:lnSpc>
              <a:buFont typeface="Wingdings" pitchFamily="2" charset="2"/>
              <a:buNone/>
            </a:pPr>
            <a:r>
              <a:rPr lang="en-US" sz="1800" dirty="0" smtClean="0">
                <a:latin typeface="Times New Roman" charset="0"/>
                <a:cs typeface="Times New Roman" charset="0"/>
              </a:rPr>
              <a:t>		&lt; Write your Contents Here&gt;</a:t>
            </a:r>
          </a:p>
          <a:p>
            <a:pPr eaLnBrk="1" hangingPunct="1">
              <a:lnSpc>
                <a:spcPct val="80000"/>
              </a:lnSpc>
              <a:buFont typeface="Wingdings" pitchFamily="2" charset="2"/>
              <a:buNone/>
            </a:pPr>
            <a:r>
              <a:rPr lang="en-US" sz="1800" dirty="0" smtClean="0">
                <a:latin typeface="Times New Roman" charset="0"/>
                <a:cs typeface="Times New Roman" charset="0"/>
              </a:rPr>
              <a:t>		Press Ctrl-Z (^Z) to finish writing.</a:t>
            </a:r>
          </a:p>
          <a:p>
            <a:pPr eaLnBrk="1" hangingPunct="1">
              <a:lnSpc>
                <a:spcPct val="80000"/>
              </a:lnSpc>
              <a:buFont typeface="Wingdings" pitchFamily="2" charset="2"/>
              <a:buNone/>
            </a:pPr>
            <a:endParaRPr lang="en-US" sz="1800" dirty="0" smtClean="0">
              <a:latin typeface="Times New Roman" charset="0"/>
              <a:cs typeface="Times New Roman" charset="0"/>
            </a:endParaRPr>
          </a:p>
          <a:p>
            <a:pPr eaLnBrk="1" hangingPunct="1">
              <a:lnSpc>
                <a:spcPct val="80000"/>
              </a:lnSpc>
              <a:buFont typeface="Wingdings" pitchFamily="2" charset="2"/>
              <a:buNone/>
            </a:pPr>
            <a:r>
              <a:rPr lang="en-US" sz="1800" dirty="0" smtClean="0">
                <a:latin typeface="Times New Roman" charset="0"/>
                <a:cs typeface="Times New Roman" charset="0"/>
              </a:rPr>
              <a:t>	Ex:	C:\&gt; copy con test.dat</a:t>
            </a:r>
          </a:p>
          <a:p>
            <a:pPr eaLnBrk="1" hangingPunct="1">
              <a:lnSpc>
                <a:spcPct val="80000"/>
              </a:lnSpc>
              <a:buFont typeface="Wingdings" pitchFamily="2" charset="2"/>
              <a:buNone/>
            </a:pPr>
            <a:r>
              <a:rPr lang="en-US" sz="1800" dirty="0" smtClean="0">
                <a:latin typeface="Times New Roman" charset="0"/>
                <a:cs typeface="Times New Roman" charset="0"/>
              </a:rPr>
              <a:t>		Lets Make UCO a top class Bank.</a:t>
            </a:r>
          </a:p>
          <a:p>
            <a:pPr eaLnBrk="1" hangingPunct="1">
              <a:lnSpc>
                <a:spcPct val="80000"/>
              </a:lnSpc>
              <a:buFont typeface="Wingdings" pitchFamily="2" charset="2"/>
              <a:buNone/>
            </a:pPr>
            <a:r>
              <a:rPr lang="en-US" sz="1800" dirty="0" smtClean="0">
                <a:latin typeface="Times New Roman" charset="0"/>
                <a:cs typeface="Times New Roman" charset="0"/>
              </a:rPr>
              <a:t>		Ctrl-Z (^Z) </a:t>
            </a:r>
          </a:p>
          <a:p>
            <a:pPr eaLnBrk="1" hangingPunct="1">
              <a:lnSpc>
                <a:spcPct val="80000"/>
              </a:lnSpc>
              <a:buFont typeface="Wingdings" pitchFamily="2" charset="2"/>
              <a:buNone/>
            </a:pPr>
            <a:r>
              <a:rPr lang="en-US" sz="1800" dirty="0" smtClean="0">
                <a:latin typeface="Times New Roman" charset="0"/>
                <a:cs typeface="Times New Roman" charset="0"/>
              </a:rPr>
              <a:t>		1 file(s) copied.  (A Message will be shown on the system)</a:t>
            </a:r>
          </a:p>
          <a:p>
            <a:pPr eaLnBrk="1" hangingPunct="1">
              <a:lnSpc>
                <a:spcPct val="80000"/>
              </a:lnSpc>
              <a:buFont typeface="Wingdings" pitchFamily="2" charset="2"/>
              <a:buNone/>
            </a:pPr>
            <a:r>
              <a:rPr lang="en-US" sz="1800" dirty="0" smtClean="0">
                <a:latin typeface="Times New Roman" charset="0"/>
                <a:cs typeface="Times New Roman" charset="0"/>
              </a:rPr>
              <a:t>	</a:t>
            </a:r>
          </a:p>
          <a:p>
            <a:pPr eaLnBrk="1" hangingPunct="1">
              <a:lnSpc>
                <a:spcPct val="80000"/>
              </a:lnSpc>
              <a:buFont typeface="Wingdings" pitchFamily="2" charset="2"/>
              <a:buNone/>
            </a:pPr>
            <a:r>
              <a:rPr lang="en-US" sz="1800" dirty="0" smtClean="0">
                <a:latin typeface="Times New Roman" charset="0"/>
                <a:cs typeface="Times New Roman" charset="0"/>
              </a:rPr>
              <a:t>		This will create a file named test.dat having some data.</a:t>
            </a:r>
          </a:p>
          <a:p>
            <a:pPr eaLnBrk="1" hangingPunct="1">
              <a:lnSpc>
                <a:spcPct val="80000"/>
              </a:lnSpc>
              <a:buFont typeface="Wingdings" pitchFamily="2" charset="2"/>
              <a:buNone/>
            </a:pPr>
            <a:endParaRPr lang="en-US" sz="1800" dirty="0" smtClean="0">
              <a:latin typeface="Times New Roman" charset="0"/>
              <a:cs typeface="Times New Roman" charset="0"/>
            </a:endParaRPr>
          </a:p>
        </p:txBody>
      </p:sp>
      <p:grpSp>
        <p:nvGrpSpPr>
          <p:cNvPr id="2" name="Group 4"/>
          <p:cNvGrpSpPr>
            <a:grpSpLocks/>
          </p:cNvGrpSpPr>
          <p:nvPr/>
        </p:nvGrpSpPr>
        <p:grpSpPr bwMode="auto">
          <a:xfrm>
            <a:off x="2133600" y="1219200"/>
            <a:ext cx="152400" cy="152400"/>
            <a:chOff x="1728" y="1152"/>
            <a:chExt cx="96" cy="96"/>
          </a:xfrm>
        </p:grpSpPr>
        <p:sp>
          <p:nvSpPr>
            <p:cNvPr id="73745" name="Line 5"/>
            <p:cNvSpPr>
              <a:spLocks noChangeShapeType="1"/>
            </p:cNvSpPr>
            <p:nvPr/>
          </p:nvSpPr>
          <p:spPr bwMode="auto">
            <a:xfrm>
              <a:off x="1824" y="1152"/>
              <a:ext cx="0" cy="96"/>
            </a:xfrm>
            <a:prstGeom prst="line">
              <a:avLst/>
            </a:prstGeom>
            <a:noFill/>
            <a:ln w="9525">
              <a:solidFill>
                <a:schemeClr val="tx1"/>
              </a:solidFill>
              <a:round/>
              <a:headEnd/>
              <a:tailEnd/>
            </a:ln>
          </p:spPr>
          <p:txBody>
            <a:bodyPr/>
            <a:lstStyle/>
            <a:p>
              <a:endParaRPr lang="en-US"/>
            </a:p>
          </p:txBody>
        </p:sp>
        <p:sp>
          <p:nvSpPr>
            <p:cNvPr id="73746" name="Line 6"/>
            <p:cNvSpPr>
              <a:spLocks noChangeShapeType="1"/>
            </p:cNvSpPr>
            <p:nvPr/>
          </p:nvSpPr>
          <p:spPr bwMode="auto">
            <a:xfrm flipH="1">
              <a:off x="1728" y="1248"/>
              <a:ext cx="96" cy="0"/>
            </a:xfrm>
            <a:prstGeom prst="line">
              <a:avLst/>
            </a:prstGeom>
            <a:noFill/>
            <a:ln w="9525">
              <a:solidFill>
                <a:schemeClr val="tx1"/>
              </a:solidFill>
              <a:round/>
              <a:headEnd/>
              <a:tailEnd type="triangle" w="med" len="med"/>
            </a:ln>
          </p:spPr>
          <p:txBody>
            <a:bodyPr/>
            <a:lstStyle/>
            <a:p>
              <a:endParaRPr lang="en-US"/>
            </a:p>
          </p:txBody>
        </p:sp>
      </p:grpSp>
      <p:grpSp>
        <p:nvGrpSpPr>
          <p:cNvPr id="3" name="Group 7"/>
          <p:cNvGrpSpPr>
            <a:grpSpLocks/>
          </p:cNvGrpSpPr>
          <p:nvPr/>
        </p:nvGrpSpPr>
        <p:grpSpPr bwMode="auto">
          <a:xfrm>
            <a:off x="2133600" y="2133600"/>
            <a:ext cx="152400" cy="152400"/>
            <a:chOff x="1728" y="1152"/>
            <a:chExt cx="96" cy="96"/>
          </a:xfrm>
        </p:grpSpPr>
        <p:sp>
          <p:nvSpPr>
            <p:cNvPr id="73743" name="Line 8"/>
            <p:cNvSpPr>
              <a:spLocks noChangeShapeType="1"/>
            </p:cNvSpPr>
            <p:nvPr/>
          </p:nvSpPr>
          <p:spPr bwMode="auto">
            <a:xfrm>
              <a:off x="1824" y="1152"/>
              <a:ext cx="0" cy="96"/>
            </a:xfrm>
            <a:prstGeom prst="line">
              <a:avLst/>
            </a:prstGeom>
            <a:noFill/>
            <a:ln w="9525">
              <a:solidFill>
                <a:schemeClr val="tx1"/>
              </a:solidFill>
              <a:round/>
              <a:headEnd/>
              <a:tailEnd/>
            </a:ln>
          </p:spPr>
          <p:txBody>
            <a:bodyPr/>
            <a:lstStyle/>
            <a:p>
              <a:endParaRPr lang="en-US"/>
            </a:p>
          </p:txBody>
        </p:sp>
        <p:sp>
          <p:nvSpPr>
            <p:cNvPr id="73744" name="Line 9"/>
            <p:cNvSpPr>
              <a:spLocks noChangeShapeType="1"/>
            </p:cNvSpPr>
            <p:nvPr/>
          </p:nvSpPr>
          <p:spPr bwMode="auto">
            <a:xfrm flipH="1">
              <a:off x="1728" y="1248"/>
              <a:ext cx="96" cy="0"/>
            </a:xfrm>
            <a:prstGeom prst="line">
              <a:avLst/>
            </a:prstGeom>
            <a:noFill/>
            <a:ln w="9525">
              <a:solidFill>
                <a:schemeClr val="tx1"/>
              </a:solidFill>
              <a:round/>
              <a:headEnd/>
              <a:tailEnd type="triangle" w="med" len="med"/>
            </a:ln>
          </p:spPr>
          <p:txBody>
            <a:bodyPr/>
            <a:lstStyle/>
            <a:p>
              <a:endParaRPr lang="en-US"/>
            </a:p>
          </p:txBody>
        </p:sp>
      </p:grpSp>
      <p:grpSp>
        <p:nvGrpSpPr>
          <p:cNvPr id="4" name="Group 10"/>
          <p:cNvGrpSpPr>
            <a:grpSpLocks/>
          </p:cNvGrpSpPr>
          <p:nvPr/>
        </p:nvGrpSpPr>
        <p:grpSpPr bwMode="auto">
          <a:xfrm>
            <a:off x="3962400" y="3048000"/>
            <a:ext cx="152400" cy="152400"/>
            <a:chOff x="1728" y="1152"/>
            <a:chExt cx="96" cy="96"/>
          </a:xfrm>
        </p:grpSpPr>
        <p:sp>
          <p:nvSpPr>
            <p:cNvPr id="73741" name="Line 11"/>
            <p:cNvSpPr>
              <a:spLocks noChangeShapeType="1"/>
            </p:cNvSpPr>
            <p:nvPr/>
          </p:nvSpPr>
          <p:spPr bwMode="auto">
            <a:xfrm>
              <a:off x="1824" y="1152"/>
              <a:ext cx="0" cy="96"/>
            </a:xfrm>
            <a:prstGeom prst="line">
              <a:avLst/>
            </a:prstGeom>
            <a:noFill/>
            <a:ln w="9525">
              <a:solidFill>
                <a:schemeClr val="tx1"/>
              </a:solidFill>
              <a:round/>
              <a:headEnd/>
              <a:tailEnd/>
            </a:ln>
          </p:spPr>
          <p:txBody>
            <a:bodyPr/>
            <a:lstStyle/>
            <a:p>
              <a:endParaRPr lang="en-US"/>
            </a:p>
          </p:txBody>
        </p:sp>
        <p:sp>
          <p:nvSpPr>
            <p:cNvPr id="73742" name="Line 12"/>
            <p:cNvSpPr>
              <a:spLocks noChangeShapeType="1"/>
            </p:cNvSpPr>
            <p:nvPr/>
          </p:nvSpPr>
          <p:spPr bwMode="auto">
            <a:xfrm flipH="1">
              <a:off x="1728" y="1248"/>
              <a:ext cx="96" cy="0"/>
            </a:xfrm>
            <a:prstGeom prst="line">
              <a:avLst/>
            </a:prstGeom>
            <a:noFill/>
            <a:ln w="9525">
              <a:solidFill>
                <a:schemeClr val="tx1"/>
              </a:solidFill>
              <a:round/>
              <a:headEnd/>
              <a:tailEnd type="triangle" w="med" len="med"/>
            </a:ln>
          </p:spPr>
          <p:txBody>
            <a:bodyPr/>
            <a:lstStyle/>
            <a:p>
              <a:endParaRPr lang="en-US"/>
            </a:p>
          </p:txBody>
        </p:sp>
      </p:grpSp>
      <p:grpSp>
        <p:nvGrpSpPr>
          <p:cNvPr id="5" name="Group 13"/>
          <p:cNvGrpSpPr>
            <a:grpSpLocks/>
          </p:cNvGrpSpPr>
          <p:nvPr/>
        </p:nvGrpSpPr>
        <p:grpSpPr bwMode="auto">
          <a:xfrm>
            <a:off x="3657600" y="4419600"/>
            <a:ext cx="152400" cy="152400"/>
            <a:chOff x="1728" y="1152"/>
            <a:chExt cx="96" cy="96"/>
          </a:xfrm>
        </p:grpSpPr>
        <p:sp>
          <p:nvSpPr>
            <p:cNvPr id="73739" name="Line 14"/>
            <p:cNvSpPr>
              <a:spLocks noChangeShapeType="1"/>
            </p:cNvSpPr>
            <p:nvPr/>
          </p:nvSpPr>
          <p:spPr bwMode="auto">
            <a:xfrm>
              <a:off x="1824" y="1152"/>
              <a:ext cx="0" cy="96"/>
            </a:xfrm>
            <a:prstGeom prst="line">
              <a:avLst/>
            </a:prstGeom>
            <a:noFill/>
            <a:ln w="9525">
              <a:solidFill>
                <a:schemeClr val="tx1"/>
              </a:solidFill>
              <a:round/>
              <a:headEnd/>
              <a:tailEnd/>
            </a:ln>
          </p:spPr>
          <p:txBody>
            <a:bodyPr/>
            <a:lstStyle/>
            <a:p>
              <a:endParaRPr lang="en-US"/>
            </a:p>
          </p:txBody>
        </p:sp>
        <p:sp>
          <p:nvSpPr>
            <p:cNvPr id="73740" name="Line 15"/>
            <p:cNvSpPr>
              <a:spLocks noChangeShapeType="1"/>
            </p:cNvSpPr>
            <p:nvPr/>
          </p:nvSpPr>
          <p:spPr bwMode="auto">
            <a:xfrm flipH="1">
              <a:off x="1728" y="1248"/>
              <a:ext cx="96" cy="0"/>
            </a:xfrm>
            <a:prstGeom prst="line">
              <a:avLst/>
            </a:prstGeom>
            <a:noFill/>
            <a:ln w="9525">
              <a:solidFill>
                <a:schemeClr val="tx1"/>
              </a:solidFill>
              <a:round/>
              <a:headEnd/>
              <a:tailEnd type="triangle" w="med" len="med"/>
            </a:ln>
          </p:spPr>
          <p:txBody>
            <a:bodyPr/>
            <a:lstStyle/>
            <a:p>
              <a:endParaRPr lang="en-US"/>
            </a:p>
          </p:txBody>
        </p:sp>
      </p:grpSp>
    </p:spTree>
  </p:cSld>
  <p:clrMapOvr>
    <a:masterClrMapping/>
  </p:clrMapOvr>
  <p:transition spd="med">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228600" y="304800"/>
            <a:ext cx="8229600" cy="838200"/>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Some DOS Commands (Contd.)</a:t>
            </a:r>
          </a:p>
        </p:txBody>
      </p:sp>
      <p:sp>
        <p:nvSpPr>
          <p:cNvPr id="74758" name="Rectangle 3"/>
          <p:cNvSpPr>
            <a:spLocks noGrp="1" noChangeArrowheads="1"/>
          </p:cNvSpPr>
          <p:nvPr>
            <p:ph type="body" idx="1"/>
          </p:nvPr>
        </p:nvSpPr>
        <p:spPr>
          <a:xfrm>
            <a:off x="228600" y="1143000"/>
            <a:ext cx="8686800" cy="5334000"/>
          </a:xfrm>
        </p:spPr>
        <p:txBody>
          <a:bodyPr/>
          <a:lstStyle/>
          <a:p>
            <a:pPr eaLnBrk="1" hangingPunct="1">
              <a:lnSpc>
                <a:spcPct val="80000"/>
              </a:lnSpc>
              <a:buFont typeface="Wingdings" pitchFamily="2" charset="2"/>
              <a:buNone/>
            </a:pPr>
            <a:r>
              <a:rPr lang="en-US" sz="2000" b="1" u="sng" smtClean="0">
                <a:latin typeface="Times New Roman" charset="0"/>
                <a:cs typeface="Times New Roman" charset="0"/>
              </a:rPr>
              <a:t>edit:</a:t>
            </a:r>
            <a:r>
              <a:rPr lang="en-US" sz="2000" b="1" smtClean="0">
                <a:latin typeface="Times New Roman" charset="0"/>
                <a:cs typeface="Times New Roman" charset="0"/>
              </a:rPr>
              <a:t> Edits a file.</a:t>
            </a:r>
          </a:p>
          <a:p>
            <a:pPr eaLnBrk="1" hangingPunct="1">
              <a:lnSpc>
                <a:spcPct val="80000"/>
              </a:lnSpc>
              <a:buFont typeface="Wingdings" pitchFamily="2" charset="2"/>
              <a:buNone/>
            </a:pPr>
            <a:endParaRPr lang="en-US" sz="2000" smtClean="0">
              <a:latin typeface="Times New Roman" charset="0"/>
              <a:cs typeface="Times New Roman" charset="0"/>
            </a:endParaRPr>
          </a:p>
          <a:p>
            <a:pPr eaLnBrk="1" hangingPunct="1">
              <a:lnSpc>
                <a:spcPct val="80000"/>
              </a:lnSpc>
              <a:buFont typeface="Wingdings" pitchFamily="2" charset="2"/>
              <a:buNone/>
            </a:pPr>
            <a:r>
              <a:rPr lang="en-US" sz="2000" smtClean="0">
                <a:latin typeface="Times New Roman" charset="0"/>
                <a:cs typeface="Times New Roman" charset="0"/>
              </a:rPr>
              <a:t>	C:\&gt; edit &lt;filename&gt;</a:t>
            </a:r>
          </a:p>
          <a:p>
            <a:pPr eaLnBrk="1" hangingPunct="1">
              <a:lnSpc>
                <a:spcPct val="80000"/>
              </a:lnSpc>
              <a:buFont typeface="Wingdings" pitchFamily="2" charset="2"/>
              <a:buNone/>
            </a:pPr>
            <a:r>
              <a:rPr lang="en-US" sz="2000" smtClean="0">
                <a:latin typeface="Times New Roman" charset="0"/>
                <a:cs typeface="Times New Roman" charset="0"/>
              </a:rPr>
              <a:t>	This will open a editor window where the contents of file can be seen. These contents could also be edited here and on saving, the contents of file will change.</a:t>
            </a:r>
          </a:p>
          <a:p>
            <a:pPr eaLnBrk="1" hangingPunct="1">
              <a:lnSpc>
                <a:spcPct val="80000"/>
              </a:lnSpc>
              <a:buFont typeface="Wingdings" pitchFamily="2" charset="2"/>
              <a:buNone/>
            </a:pPr>
            <a:endParaRPr lang="en-US" sz="2000" smtClean="0">
              <a:latin typeface="Times New Roman" charset="0"/>
              <a:cs typeface="Times New Roman" charset="0"/>
            </a:endParaRPr>
          </a:p>
          <a:p>
            <a:pPr eaLnBrk="1" hangingPunct="1">
              <a:lnSpc>
                <a:spcPct val="80000"/>
              </a:lnSpc>
              <a:buFont typeface="Wingdings" pitchFamily="2" charset="2"/>
              <a:buNone/>
            </a:pPr>
            <a:endParaRPr lang="en-US" sz="2000" smtClean="0">
              <a:latin typeface="Times New Roman" charset="0"/>
              <a:cs typeface="Times New Roman" charset="0"/>
            </a:endParaRPr>
          </a:p>
          <a:p>
            <a:pPr eaLnBrk="1" hangingPunct="1">
              <a:lnSpc>
                <a:spcPct val="80000"/>
              </a:lnSpc>
              <a:buFont typeface="Wingdings" pitchFamily="2" charset="2"/>
              <a:buNone/>
            </a:pPr>
            <a:r>
              <a:rPr lang="en-US" sz="2000" b="1" u="sng" smtClean="0">
                <a:latin typeface="Times New Roman" charset="0"/>
                <a:cs typeface="Times New Roman" charset="0"/>
              </a:rPr>
              <a:t>type:</a:t>
            </a:r>
            <a:r>
              <a:rPr lang="en-US" sz="2000" b="1" smtClean="0">
                <a:latin typeface="Times New Roman" charset="0"/>
                <a:cs typeface="Times New Roman" charset="0"/>
              </a:rPr>
              <a:t> Displays the content of a file.</a:t>
            </a:r>
          </a:p>
          <a:p>
            <a:pPr eaLnBrk="1" hangingPunct="1">
              <a:lnSpc>
                <a:spcPct val="80000"/>
              </a:lnSpc>
              <a:buFont typeface="Wingdings" pitchFamily="2" charset="2"/>
              <a:buNone/>
            </a:pPr>
            <a:r>
              <a:rPr lang="en-US" sz="2000" smtClean="0">
                <a:latin typeface="Times New Roman" charset="0"/>
                <a:cs typeface="Times New Roman" charset="0"/>
              </a:rPr>
              <a:t>	</a:t>
            </a:r>
          </a:p>
          <a:p>
            <a:pPr eaLnBrk="1" hangingPunct="1">
              <a:lnSpc>
                <a:spcPct val="80000"/>
              </a:lnSpc>
              <a:buFont typeface="Wingdings" pitchFamily="2" charset="2"/>
              <a:buNone/>
            </a:pPr>
            <a:r>
              <a:rPr lang="en-US" sz="2000" smtClean="0">
                <a:latin typeface="Times New Roman" charset="0"/>
                <a:cs typeface="Times New Roman" charset="0"/>
              </a:rPr>
              <a:t>	C:\&gt; type &lt;filename&gt;</a:t>
            </a:r>
          </a:p>
          <a:p>
            <a:pPr eaLnBrk="1" hangingPunct="1">
              <a:lnSpc>
                <a:spcPct val="80000"/>
              </a:lnSpc>
              <a:buFont typeface="Wingdings" pitchFamily="2" charset="2"/>
              <a:buNone/>
            </a:pPr>
            <a:r>
              <a:rPr lang="en-US" sz="2000" smtClean="0">
                <a:latin typeface="Times New Roman" charset="0"/>
                <a:cs typeface="Times New Roman" charset="0"/>
              </a:rPr>
              <a:t>	This will display the contents of file on the computer. The contents of file could only be viewed but could not be changed, as in the case of edit.	</a:t>
            </a:r>
          </a:p>
          <a:p>
            <a:pPr eaLnBrk="1" hangingPunct="1">
              <a:lnSpc>
                <a:spcPct val="80000"/>
              </a:lnSpc>
              <a:buFont typeface="Wingdings" pitchFamily="2" charset="2"/>
              <a:buNone/>
            </a:pPr>
            <a:endParaRPr lang="en-US" sz="2000" smtClean="0">
              <a:latin typeface="Times New Roman" charset="0"/>
              <a:cs typeface="Times New Roman" charset="0"/>
            </a:endParaRPr>
          </a:p>
        </p:txBody>
      </p:sp>
    </p:spTree>
  </p:cSld>
  <p:clrMapOvr>
    <a:masterClrMapping/>
  </p:clrMapOvr>
  <p:transition spd="med">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228600" y="304800"/>
            <a:ext cx="8229600" cy="838200"/>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Some DOS Commands (Contd.)</a:t>
            </a:r>
          </a:p>
        </p:txBody>
      </p:sp>
      <p:sp>
        <p:nvSpPr>
          <p:cNvPr id="75782" name="Rectangle 3"/>
          <p:cNvSpPr>
            <a:spLocks noGrp="1" noChangeArrowheads="1"/>
          </p:cNvSpPr>
          <p:nvPr>
            <p:ph type="body" idx="1"/>
          </p:nvPr>
        </p:nvSpPr>
        <p:spPr>
          <a:xfrm>
            <a:off x="228600" y="1143000"/>
            <a:ext cx="8686800" cy="5715000"/>
          </a:xfrm>
        </p:spPr>
        <p:txBody>
          <a:bodyPr/>
          <a:lstStyle/>
          <a:p>
            <a:pPr eaLnBrk="1" hangingPunct="1">
              <a:lnSpc>
                <a:spcPct val="90000"/>
              </a:lnSpc>
              <a:buFont typeface="Wingdings" pitchFamily="2" charset="2"/>
              <a:buNone/>
            </a:pPr>
            <a:r>
              <a:rPr lang="en-US" sz="2400" b="1" u="sng" smtClean="0">
                <a:latin typeface="Times New Roman" charset="0"/>
                <a:cs typeface="Times New Roman" charset="0"/>
              </a:rPr>
              <a:t>md:</a:t>
            </a:r>
            <a:r>
              <a:rPr lang="en-US" sz="2400" b="1" smtClean="0">
                <a:latin typeface="Times New Roman" charset="0"/>
                <a:cs typeface="Times New Roman" charset="0"/>
              </a:rPr>
              <a:t> Make Directory.</a:t>
            </a:r>
          </a:p>
          <a:p>
            <a:pPr eaLnBrk="1" hangingPunct="1">
              <a:lnSpc>
                <a:spcPct val="90000"/>
              </a:lnSpc>
              <a:buFont typeface="Wingdings" pitchFamily="2" charset="2"/>
              <a:buNone/>
            </a:pPr>
            <a:r>
              <a:rPr lang="en-US" sz="2000" smtClean="0">
                <a:latin typeface="Times New Roman" charset="0"/>
                <a:cs typeface="Times New Roman" charset="0"/>
              </a:rPr>
              <a:t>	</a:t>
            </a:r>
          </a:p>
          <a:p>
            <a:pPr eaLnBrk="1" hangingPunct="1">
              <a:lnSpc>
                <a:spcPct val="90000"/>
              </a:lnSpc>
              <a:buFont typeface="Wingdings" pitchFamily="2" charset="2"/>
              <a:buNone/>
            </a:pPr>
            <a:r>
              <a:rPr lang="en-US" sz="2000" smtClean="0">
                <a:latin typeface="Times New Roman" charset="0"/>
                <a:cs typeface="Times New Roman" charset="0"/>
              </a:rPr>
              <a:t>	C:\&gt; md (directory name&gt;</a:t>
            </a:r>
          </a:p>
          <a:p>
            <a:pPr eaLnBrk="1" hangingPunct="1">
              <a:lnSpc>
                <a:spcPct val="90000"/>
              </a:lnSpc>
              <a:buFont typeface="Wingdings" pitchFamily="2" charset="2"/>
              <a:buNone/>
            </a:pPr>
            <a:r>
              <a:rPr lang="en-US" sz="2000" smtClean="0">
                <a:latin typeface="Times New Roman" charset="0"/>
                <a:cs typeface="Times New Roman" charset="0"/>
              </a:rPr>
              <a:t>	This will create a directory with the specified name.</a:t>
            </a:r>
          </a:p>
          <a:p>
            <a:pPr eaLnBrk="1" hangingPunct="1">
              <a:lnSpc>
                <a:spcPct val="90000"/>
              </a:lnSpc>
              <a:buFont typeface="Wingdings" pitchFamily="2" charset="2"/>
              <a:buNone/>
            </a:pPr>
            <a:endParaRPr lang="en-US" sz="2000" smtClean="0">
              <a:latin typeface="Times New Roman" charset="0"/>
              <a:cs typeface="Times New Roman" charset="0"/>
            </a:endParaRPr>
          </a:p>
          <a:p>
            <a:pPr eaLnBrk="1" hangingPunct="1">
              <a:lnSpc>
                <a:spcPct val="90000"/>
              </a:lnSpc>
              <a:buFont typeface="Wingdings" pitchFamily="2" charset="2"/>
              <a:buNone/>
            </a:pPr>
            <a:r>
              <a:rPr lang="en-US" sz="2400" b="1" u="sng" smtClean="0">
                <a:latin typeface="Times New Roman" charset="0"/>
                <a:cs typeface="Times New Roman" charset="0"/>
              </a:rPr>
              <a:t>cd:</a:t>
            </a:r>
            <a:r>
              <a:rPr lang="en-US" sz="2400" b="1" smtClean="0">
                <a:latin typeface="Times New Roman" charset="0"/>
                <a:cs typeface="Times New Roman" charset="0"/>
              </a:rPr>
              <a:t> Change Directory.</a:t>
            </a:r>
          </a:p>
          <a:p>
            <a:pPr eaLnBrk="1" hangingPunct="1">
              <a:lnSpc>
                <a:spcPct val="90000"/>
              </a:lnSpc>
              <a:buFont typeface="Wingdings" pitchFamily="2" charset="2"/>
              <a:buNone/>
            </a:pPr>
            <a:endParaRPr lang="en-US" sz="2400" b="1" smtClean="0">
              <a:latin typeface="Times New Roman" charset="0"/>
              <a:cs typeface="Times New Roman" charset="0"/>
            </a:endParaRPr>
          </a:p>
          <a:p>
            <a:pPr eaLnBrk="1" hangingPunct="1">
              <a:lnSpc>
                <a:spcPct val="90000"/>
              </a:lnSpc>
              <a:buFont typeface="Wingdings" pitchFamily="2" charset="2"/>
              <a:buNone/>
            </a:pPr>
            <a:r>
              <a:rPr lang="en-US" sz="2000" smtClean="0">
                <a:latin typeface="Times New Roman" charset="0"/>
                <a:cs typeface="Times New Roman" charset="0"/>
              </a:rPr>
              <a:t>	C:\&gt; cd (directory name&gt;</a:t>
            </a:r>
          </a:p>
          <a:p>
            <a:pPr eaLnBrk="1" hangingPunct="1">
              <a:lnSpc>
                <a:spcPct val="90000"/>
              </a:lnSpc>
              <a:buFont typeface="Wingdings" pitchFamily="2" charset="2"/>
              <a:buNone/>
            </a:pPr>
            <a:r>
              <a:rPr lang="en-US" sz="2000" smtClean="0">
                <a:latin typeface="Times New Roman" charset="0"/>
                <a:cs typeface="Times New Roman" charset="0"/>
              </a:rPr>
              <a:t>	This will change the directory from current directory to the specified directory.</a:t>
            </a:r>
          </a:p>
          <a:p>
            <a:pPr eaLnBrk="1" hangingPunct="1">
              <a:lnSpc>
                <a:spcPct val="90000"/>
              </a:lnSpc>
              <a:buFont typeface="Wingdings" pitchFamily="2" charset="2"/>
              <a:buNone/>
            </a:pPr>
            <a:endParaRPr lang="en-US" sz="2000" smtClean="0">
              <a:latin typeface="Times New Roman" charset="0"/>
              <a:cs typeface="Times New Roman" charset="0"/>
            </a:endParaRPr>
          </a:p>
          <a:p>
            <a:pPr eaLnBrk="1" hangingPunct="1">
              <a:lnSpc>
                <a:spcPct val="90000"/>
              </a:lnSpc>
              <a:buFont typeface="Wingdings" pitchFamily="2" charset="2"/>
              <a:buNone/>
            </a:pPr>
            <a:r>
              <a:rPr lang="en-US" sz="2400" b="1" u="sng" smtClean="0">
                <a:latin typeface="Times New Roman" charset="0"/>
                <a:cs typeface="Times New Roman" charset="0"/>
              </a:rPr>
              <a:t>rd:</a:t>
            </a:r>
            <a:r>
              <a:rPr lang="en-US" sz="2400" b="1" smtClean="0">
                <a:latin typeface="Times New Roman" charset="0"/>
                <a:cs typeface="Times New Roman" charset="0"/>
              </a:rPr>
              <a:t> Remove Directory.</a:t>
            </a:r>
          </a:p>
          <a:p>
            <a:pPr eaLnBrk="1" hangingPunct="1">
              <a:lnSpc>
                <a:spcPct val="90000"/>
              </a:lnSpc>
              <a:buFont typeface="Wingdings" pitchFamily="2" charset="2"/>
              <a:buNone/>
            </a:pPr>
            <a:r>
              <a:rPr lang="en-US" sz="2000" smtClean="0">
                <a:latin typeface="Times New Roman" charset="0"/>
                <a:cs typeface="Times New Roman" charset="0"/>
              </a:rPr>
              <a:t>	</a:t>
            </a:r>
          </a:p>
          <a:p>
            <a:pPr eaLnBrk="1" hangingPunct="1">
              <a:lnSpc>
                <a:spcPct val="90000"/>
              </a:lnSpc>
              <a:buFont typeface="Wingdings" pitchFamily="2" charset="2"/>
              <a:buNone/>
            </a:pPr>
            <a:r>
              <a:rPr lang="en-US" sz="2000" smtClean="0">
                <a:latin typeface="Times New Roman" charset="0"/>
                <a:cs typeface="Times New Roman" charset="0"/>
              </a:rPr>
              <a:t>	C:\&gt; rd (directory name&gt;</a:t>
            </a:r>
          </a:p>
          <a:p>
            <a:pPr eaLnBrk="1" hangingPunct="1">
              <a:lnSpc>
                <a:spcPct val="90000"/>
              </a:lnSpc>
              <a:buFont typeface="Wingdings" pitchFamily="2" charset="2"/>
              <a:buNone/>
            </a:pPr>
            <a:r>
              <a:rPr lang="en-US" sz="2000" smtClean="0">
                <a:latin typeface="Times New Roman" charset="0"/>
                <a:cs typeface="Times New Roman" charset="0"/>
              </a:rPr>
              <a:t>	If the directory is needed to be removed permanently from the computer, use this command. For this command to be executed it is necessary that the directory should be empty and user should be on a directory above it.</a:t>
            </a:r>
          </a:p>
        </p:txBody>
      </p:sp>
    </p:spTree>
  </p:cSld>
  <p:clrMapOvr>
    <a:masterClrMapping/>
  </p:clrMapOvr>
  <p:transition spd="med">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a:xfrm>
            <a:off x="228600" y="304800"/>
            <a:ext cx="8229600" cy="838200"/>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Some DOS Commands (Contd.)</a:t>
            </a:r>
          </a:p>
        </p:txBody>
      </p:sp>
      <p:sp>
        <p:nvSpPr>
          <p:cNvPr id="76806" name="Rectangle 3"/>
          <p:cNvSpPr>
            <a:spLocks noGrp="1" noChangeArrowheads="1"/>
          </p:cNvSpPr>
          <p:nvPr>
            <p:ph type="body" idx="1"/>
          </p:nvPr>
        </p:nvSpPr>
        <p:spPr>
          <a:xfrm>
            <a:off x="228600" y="1143000"/>
            <a:ext cx="8686800" cy="5334000"/>
          </a:xfrm>
        </p:spPr>
        <p:txBody>
          <a:bodyPr/>
          <a:lstStyle/>
          <a:p>
            <a:pPr eaLnBrk="1" hangingPunct="1">
              <a:lnSpc>
                <a:spcPct val="80000"/>
              </a:lnSpc>
              <a:buFont typeface="Wingdings" pitchFamily="2" charset="2"/>
              <a:buNone/>
            </a:pPr>
            <a:r>
              <a:rPr lang="en-US" sz="2000" b="1" u="sng" smtClean="0">
                <a:latin typeface="Times New Roman" charset="0"/>
                <a:cs typeface="Times New Roman" charset="0"/>
              </a:rPr>
              <a:t>copy:</a:t>
            </a:r>
            <a:r>
              <a:rPr lang="en-US" sz="2000" b="1" smtClean="0">
                <a:latin typeface="Times New Roman" charset="0"/>
                <a:cs typeface="Times New Roman" charset="0"/>
              </a:rPr>
              <a:t> Copies a file.</a:t>
            </a:r>
          </a:p>
          <a:p>
            <a:pPr eaLnBrk="1" hangingPunct="1">
              <a:lnSpc>
                <a:spcPct val="80000"/>
              </a:lnSpc>
              <a:buFont typeface="Wingdings" pitchFamily="2" charset="2"/>
              <a:buNone/>
            </a:pPr>
            <a:r>
              <a:rPr lang="en-US" sz="2000" smtClean="0">
                <a:latin typeface="Times New Roman" charset="0"/>
                <a:cs typeface="Times New Roman" charset="0"/>
              </a:rPr>
              <a:t>	</a:t>
            </a:r>
          </a:p>
          <a:p>
            <a:pPr eaLnBrk="1" hangingPunct="1">
              <a:lnSpc>
                <a:spcPct val="80000"/>
              </a:lnSpc>
              <a:buFont typeface="Wingdings" pitchFamily="2" charset="2"/>
              <a:buNone/>
            </a:pPr>
            <a:r>
              <a:rPr lang="en-US" sz="2000" smtClean="0">
                <a:latin typeface="Times New Roman" charset="0"/>
                <a:cs typeface="Times New Roman" charset="0"/>
              </a:rPr>
              <a:t>	C:\&gt; copy &lt;source&gt; &lt;destination&gt;</a:t>
            </a:r>
          </a:p>
          <a:p>
            <a:pPr eaLnBrk="1" hangingPunct="1">
              <a:lnSpc>
                <a:spcPct val="80000"/>
              </a:lnSpc>
              <a:buFont typeface="Wingdings" pitchFamily="2" charset="2"/>
              <a:buNone/>
            </a:pPr>
            <a:r>
              <a:rPr lang="en-US" sz="2000" smtClean="0">
                <a:latin typeface="Times New Roman" charset="0"/>
                <a:cs typeface="Times New Roman" charset="0"/>
              </a:rPr>
              <a:t>	</a:t>
            </a:r>
          </a:p>
          <a:p>
            <a:pPr eaLnBrk="1" hangingPunct="1">
              <a:lnSpc>
                <a:spcPct val="80000"/>
              </a:lnSpc>
              <a:buFont typeface="Wingdings" pitchFamily="2" charset="2"/>
              <a:buNone/>
            </a:pPr>
            <a:r>
              <a:rPr lang="en-US" sz="2000" smtClean="0">
                <a:latin typeface="Times New Roman" charset="0"/>
                <a:cs typeface="Times New Roman" charset="0"/>
              </a:rPr>
              <a:t>	This will copy the file from the source location to the specified destination. The command creates a copy of the file on the destination i.e. the file would be found on both the location.</a:t>
            </a:r>
          </a:p>
          <a:p>
            <a:pPr eaLnBrk="1" hangingPunct="1">
              <a:lnSpc>
                <a:spcPct val="80000"/>
              </a:lnSpc>
              <a:buFont typeface="Wingdings" pitchFamily="2" charset="2"/>
              <a:buNone/>
            </a:pPr>
            <a:endParaRPr lang="en-US" sz="2000" smtClean="0">
              <a:latin typeface="Times New Roman" charset="0"/>
              <a:cs typeface="Times New Roman" charset="0"/>
            </a:endParaRPr>
          </a:p>
          <a:p>
            <a:pPr eaLnBrk="1" hangingPunct="1">
              <a:lnSpc>
                <a:spcPct val="80000"/>
              </a:lnSpc>
              <a:buFont typeface="Wingdings" pitchFamily="2" charset="2"/>
              <a:buNone/>
            </a:pPr>
            <a:r>
              <a:rPr lang="en-US" sz="2000" b="1" u="sng" smtClean="0">
                <a:latin typeface="Times New Roman" charset="0"/>
                <a:cs typeface="Times New Roman" charset="0"/>
              </a:rPr>
              <a:t>move:</a:t>
            </a:r>
            <a:r>
              <a:rPr lang="en-US" sz="2000" b="1" smtClean="0">
                <a:latin typeface="Times New Roman" charset="0"/>
                <a:cs typeface="Times New Roman" charset="0"/>
              </a:rPr>
              <a:t> Moves a file.</a:t>
            </a:r>
          </a:p>
          <a:p>
            <a:pPr eaLnBrk="1" hangingPunct="1">
              <a:lnSpc>
                <a:spcPct val="80000"/>
              </a:lnSpc>
              <a:buFont typeface="Wingdings" pitchFamily="2" charset="2"/>
              <a:buNone/>
            </a:pPr>
            <a:r>
              <a:rPr lang="en-US" sz="2000" smtClean="0">
                <a:latin typeface="Times New Roman" charset="0"/>
                <a:cs typeface="Times New Roman" charset="0"/>
              </a:rPr>
              <a:t>	</a:t>
            </a:r>
          </a:p>
          <a:p>
            <a:pPr eaLnBrk="1" hangingPunct="1">
              <a:lnSpc>
                <a:spcPct val="80000"/>
              </a:lnSpc>
              <a:buFont typeface="Wingdings" pitchFamily="2" charset="2"/>
              <a:buNone/>
            </a:pPr>
            <a:r>
              <a:rPr lang="en-US" sz="2000" smtClean="0">
                <a:latin typeface="Times New Roman" charset="0"/>
                <a:cs typeface="Times New Roman" charset="0"/>
              </a:rPr>
              <a:t>	C:\&gt; move &lt;source&gt; &lt;destination&gt;</a:t>
            </a:r>
          </a:p>
          <a:p>
            <a:pPr eaLnBrk="1" hangingPunct="1">
              <a:lnSpc>
                <a:spcPct val="80000"/>
              </a:lnSpc>
              <a:buFont typeface="Wingdings" pitchFamily="2" charset="2"/>
              <a:buNone/>
            </a:pPr>
            <a:r>
              <a:rPr lang="en-US" sz="2000" smtClean="0">
                <a:latin typeface="Times New Roman" charset="0"/>
                <a:cs typeface="Times New Roman" charset="0"/>
              </a:rPr>
              <a:t>	</a:t>
            </a:r>
          </a:p>
          <a:p>
            <a:pPr eaLnBrk="1" hangingPunct="1">
              <a:lnSpc>
                <a:spcPct val="80000"/>
              </a:lnSpc>
              <a:buFont typeface="Wingdings" pitchFamily="2" charset="2"/>
              <a:buNone/>
            </a:pPr>
            <a:r>
              <a:rPr lang="en-US" sz="2000" smtClean="0">
                <a:latin typeface="Times New Roman" charset="0"/>
                <a:cs typeface="Times New Roman" charset="0"/>
              </a:rPr>
              <a:t>	This will move the file from the source location to the specified destination. The file from the source location would be removed and would be moved to the destination.</a:t>
            </a:r>
          </a:p>
          <a:p>
            <a:pPr eaLnBrk="1" hangingPunct="1">
              <a:lnSpc>
                <a:spcPct val="80000"/>
              </a:lnSpc>
              <a:buFont typeface="Wingdings" pitchFamily="2" charset="2"/>
              <a:buNone/>
            </a:pPr>
            <a:endParaRPr lang="en-US" sz="2000" smtClean="0">
              <a:latin typeface="Times New Roman" charset="0"/>
              <a:cs typeface="Times New Roman" charset="0"/>
            </a:endParaRPr>
          </a:p>
        </p:txBody>
      </p:sp>
    </p:spTree>
  </p:cSld>
  <p:clrMapOvr>
    <a:masterClrMapping/>
  </p:clrMapOvr>
  <p:transition spd="med">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228600" y="533400"/>
            <a:ext cx="8229600" cy="838200"/>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What is Operating System </a:t>
            </a:r>
          </a:p>
        </p:txBody>
      </p:sp>
      <p:sp>
        <p:nvSpPr>
          <p:cNvPr id="59398" name="Rectangle 3"/>
          <p:cNvSpPr>
            <a:spLocks noGrp="1" noChangeArrowheads="1"/>
          </p:cNvSpPr>
          <p:nvPr>
            <p:ph type="body" idx="1"/>
          </p:nvPr>
        </p:nvSpPr>
        <p:spPr>
          <a:xfrm>
            <a:off x="609600" y="1981200"/>
            <a:ext cx="8305800" cy="3581400"/>
          </a:xfrm>
        </p:spPr>
        <p:txBody>
          <a:bodyPr>
            <a:normAutofit fontScale="92500" lnSpcReduction="10000"/>
          </a:bodyPr>
          <a:lstStyle/>
          <a:p>
            <a:pPr eaLnBrk="1" hangingPunct="1">
              <a:lnSpc>
                <a:spcPct val="90000"/>
              </a:lnSpc>
              <a:buFont typeface="Wingdings" pitchFamily="2" charset="2"/>
              <a:buChar char="ü"/>
            </a:pPr>
            <a:r>
              <a:rPr lang="en-US" dirty="0" smtClean="0">
                <a:latin typeface="Times New Roman" charset="0"/>
              </a:rPr>
              <a:t>OS is system software, which may be viewed as collection of software consisting of procedures for operating the computer.</a:t>
            </a:r>
          </a:p>
          <a:p>
            <a:pPr eaLnBrk="1" hangingPunct="1">
              <a:lnSpc>
                <a:spcPct val="90000"/>
              </a:lnSpc>
              <a:buFont typeface="Wingdings" pitchFamily="2" charset="2"/>
              <a:buNone/>
            </a:pPr>
            <a:endParaRPr lang="en-US" dirty="0" smtClean="0">
              <a:latin typeface="Times New Roman" charset="0"/>
            </a:endParaRPr>
          </a:p>
          <a:p>
            <a:pPr eaLnBrk="1" hangingPunct="1">
              <a:lnSpc>
                <a:spcPct val="90000"/>
              </a:lnSpc>
              <a:buFont typeface="Wingdings" pitchFamily="2" charset="2"/>
              <a:buChar char="ü"/>
            </a:pPr>
            <a:r>
              <a:rPr lang="en-US" dirty="0" smtClean="0">
                <a:latin typeface="Times New Roman" charset="0"/>
              </a:rPr>
              <a:t>It provides an environment for execution of programs (application software). </a:t>
            </a:r>
          </a:p>
          <a:p>
            <a:pPr eaLnBrk="1" hangingPunct="1">
              <a:lnSpc>
                <a:spcPct val="90000"/>
              </a:lnSpc>
              <a:buFont typeface="Wingdings" pitchFamily="2" charset="2"/>
              <a:buNone/>
            </a:pPr>
            <a:endParaRPr lang="en-US" dirty="0" smtClean="0">
              <a:latin typeface="Times New Roman" charset="0"/>
            </a:endParaRPr>
          </a:p>
          <a:p>
            <a:pPr eaLnBrk="1" hangingPunct="1">
              <a:lnSpc>
                <a:spcPct val="90000"/>
              </a:lnSpc>
              <a:buFont typeface="Wingdings" pitchFamily="2" charset="2"/>
              <a:buChar char="ü"/>
            </a:pPr>
            <a:r>
              <a:rPr lang="en-US" dirty="0" smtClean="0">
                <a:latin typeface="Times New Roman" charset="0"/>
              </a:rPr>
              <a:t>It’s an interface between user &amp; computer.</a:t>
            </a:r>
          </a:p>
          <a:p>
            <a:pPr eaLnBrk="1" hangingPunct="1">
              <a:lnSpc>
                <a:spcPct val="90000"/>
              </a:lnSpc>
              <a:buFont typeface="Wingdings" pitchFamily="2" charset="2"/>
              <a:buNone/>
            </a:pPr>
            <a:endParaRPr lang="en-US" dirty="0" smtClean="0">
              <a:latin typeface="Times New Roman" charset="0"/>
            </a:endParaRPr>
          </a:p>
        </p:txBody>
      </p:sp>
    </p:spTree>
  </p:cSld>
  <p:clrMapOvr>
    <a:masterClrMapping/>
  </p:clrMapOvr>
  <p:transition spd="med">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228600" y="304800"/>
            <a:ext cx="8229600" cy="838200"/>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Some DOS Commands (Contd.)</a:t>
            </a:r>
          </a:p>
        </p:txBody>
      </p:sp>
      <p:sp>
        <p:nvSpPr>
          <p:cNvPr id="77830" name="Rectangle 3"/>
          <p:cNvSpPr>
            <a:spLocks noGrp="1" noChangeArrowheads="1"/>
          </p:cNvSpPr>
          <p:nvPr>
            <p:ph type="body" idx="1"/>
          </p:nvPr>
        </p:nvSpPr>
        <p:spPr>
          <a:xfrm>
            <a:off x="228600" y="1143000"/>
            <a:ext cx="8686800" cy="5334000"/>
          </a:xfrm>
        </p:spPr>
        <p:txBody>
          <a:bodyPr/>
          <a:lstStyle/>
          <a:p>
            <a:pPr eaLnBrk="1" hangingPunct="1">
              <a:buFont typeface="Wingdings" pitchFamily="2" charset="2"/>
              <a:buNone/>
            </a:pPr>
            <a:r>
              <a:rPr lang="en-US" sz="2400" b="1" u="sng" smtClean="0">
                <a:latin typeface="Times New Roman" charset="0"/>
                <a:cs typeface="Times New Roman" charset="0"/>
              </a:rPr>
              <a:t>ren:</a:t>
            </a:r>
            <a:r>
              <a:rPr lang="en-US" sz="2400" b="1" smtClean="0">
                <a:latin typeface="Times New Roman" charset="0"/>
                <a:cs typeface="Times New Roman" charset="0"/>
              </a:rPr>
              <a:t> Renames a file.</a:t>
            </a:r>
          </a:p>
          <a:p>
            <a:pPr eaLnBrk="1" hangingPunct="1">
              <a:buFont typeface="Wingdings" pitchFamily="2" charset="2"/>
              <a:buNone/>
            </a:pPr>
            <a:r>
              <a:rPr lang="en-US" sz="2400" smtClean="0">
                <a:latin typeface="Times New Roman" charset="0"/>
                <a:cs typeface="Times New Roman" charset="0"/>
              </a:rPr>
              <a:t>	C:\&gt; ren &lt;old filename&gt; &lt;new filename&gt;</a:t>
            </a:r>
          </a:p>
          <a:p>
            <a:pPr eaLnBrk="1" hangingPunct="1">
              <a:buFont typeface="Wingdings" pitchFamily="2" charset="2"/>
              <a:buNone/>
            </a:pPr>
            <a:r>
              <a:rPr lang="en-US" sz="2400" smtClean="0">
                <a:latin typeface="Times New Roman" charset="0"/>
                <a:cs typeface="Times New Roman" charset="0"/>
              </a:rPr>
              <a:t>	This will change the name (rename) of the file to a new name as specified.</a:t>
            </a:r>
          </a:p>
          <a:p>
            <a:pPr eaLnBrk="1" hangingPunct="1">
              <a:buFont typeface="Wingdings" pitchFamily="2" charset="2"/>
              <a:buNone/>
            </a:pPr>
            <a:endParaRPr lang="en-US" sz="2400" smtClean="0">
              <a:latin typeface="Times New Roman" charset="0"/>
              <a:cs typeface="Times New Roman" charset="0"/>
            </a:endParaRPr>
          </a:p>
          <a:p>
            <a:pPr eaLnBrk="1" hangingPunct="1">
              <a:buFont typeface="Wingdings" pitchFamily="2" charset="2"/>
              <a:buNone/>
            </a:pPr>
            <a:r>
              <a:rPr lang="en-US" sz="2400" u="sng" smtClean="0">
                <a:latin typeface="Times New Roman" charset="0"/>
                <a:cs typeface="Times New Roman" charset="0"/>
              </a:rPr>
              <a:t>del:</a:t>
            </a:r>
            <a:r>
              <a:rPr lang="en-US" sz="2400" smtClean="0">
                <a:latin typeface="Times New Roman" charset="0"/>
                <a:cs typeface="Times New Roman" charset="0"/>
              </a:rPr>
              <a:t> Deletes a file.</a:t>
            </a:r>
          </a:p>
          <a:p>
            <a:pPr eaLnBrk="1" hangingPunct="1">
              <a:buFont typeface="Wingdings" pitchFamily="2" charset="2"/>
              <a:buNone/>
            </a:pPr>
            <a:r>
              <a:rPr lang="en-US" sz="2400" smtClean="0">
                <a:latin typeface="Times New Roman" charset="0"/>
                <a:cs typeface="Times New Roman" charset="0"/>
              </a:rPr>
              <a:t>	C:\&gt; del &lt;filename&gt;</a:t>
            </a:r>
          </a:p>
          <a:p>
            <a:pPr eaLnBrk="1" hangingPunct="1">
              <a:buFont typeface="Wingdings" pitchFamily="2" charset="2"/>
              <a:buNone/>
            </a:pPr>
            <a:r>
              <a:rPr lang="en-US" sz="2400" smtClean="0">
                <a:latin typeface="Times New Roman" charset="0"/>
                <a:cs typeface="Times New Roman" charset="0"/>
              </a:rPr>
              <a:t>	This will delete the file permanently from the system.</a:t>
            </a:r>
          </a:p>
          <a:p>
            <a:pPr eaLnBrk="1" hangingPunct="1">
              <a:buFont typeface="Wingdings" pitchFamily="2" charset="2"/>
              <a:buNone/>
            </a:pPr>
            <a:endParaRPr lang="en-US" sz="2400" smtClean="0">
              <a:latin typeface="Times New Roman" charset="0"/>
              <a:cs typeface="Times New Roman" charset="0"/>
            </a:endParaRPr>
          </a:p>
          <a:p>
            <a:pPr eaLnBrk="1" hangingPunct="1">
              <a:buFont typeface="Wingdings" pitchFamily="2" charset="2"/>
              <a:buNone/>
            </a:pPr>
            <a:endParaRPr lang="en-US" sz="2400" smtClean="0">
              <a:latin typeface="Times New Roman" charset="0"/>
              <a:cs typeface="Times New Roman" charset="0"/>
            </a:endParaRPr>
          </a:p>
        </p:txBody>
      </p:sp>
    </p:spTree>
  </p:cSld>
  <p:clrMapOvr>
    <a:masterClrMapping/>
  </p:clrMapOvr>
  <p:transition spd="med">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152400" y="304800"/>
            <a:ext cx="8229600" cy="838200"/>
          </a:xfrm>
        </p:spPr>
        <p:txBody>
          <a:bodyPr>
            <a:normAutofit/>
          </a:bodyPr>
          <a:lstStyle/>
          <a:p>
            <a:pPr eaLnBrk="1" hangingPunct="1">
              <a:defRPr/>
            </a:pPr>
            <a:r>
              <a:rPr lang="en-US" sz="3200" b="1" smtClean="0">
                <a:solidFill>
                  <a:schemeClr val="hlink"/>
                </a:solidFill>
                <a:latin typeface="Times New Roman" pitchFamily="18" charset="0"/>
                <a:ea typeface="+mn-ea"/>
                <a:cs typeface="+mn-cs"/>
              </a:rPr>
              <a:t>Overview of Windows</a:t>
            </a:r>
          </a:p>
        </p:txBody>
      </p:sp>
      <p:sp>
        <p:nvSpPr>
          <p:cNvPr id="78854" name="Rectangle 3"/>
          <p:cNvSpPr>
            <a:spLocks noGrp="1" noChangeArrowheads="1"/>
          </p:cNvSpPr>
          <p:nvPr>
            <p:ph type="body" idx="1"/>
          </p:nvPr>
        </p:nvSpPr>
        <p:spPr>
          <a:xfrm>
            <a:off x="152400" y="1390650"/>
            <a:ext cx="8686800" cy="5334000"/>
          </a:xfrm>
        </p:spPr>
        <p:txBody>
          <a:bodyPr/>
          <a:lstStyle/>
          <a:p>
            <a:pPr lvl="1" eaLnBrk="1" hangingPunct="1">
              <a:buFont typeface="Wingdings" pitchFamily="2" charset="2"/>
              <a:buChar char="ü"/>
            </a:pPr>
            <a:r>
              <a:rPr lang="en-US" sz="2200" smtClean="0">
                <a:latin typeface="Times New Roman" charset="0"/>
                <a:cs typeface="Times New Roman" charset="0"/>
              </a:rPr>
              <a:t>Windows is an GUI based operating system.</a:t>
            </a:r>
          </a:p>
          <a:p>
            <a:pPr lvl="1" eaLnBrk="1" hangingPunct="1">
              <a:buFont typeface="Wingdings" pitchFamily="2" charset="2"/>
              <a:buChar char="ü"/>
            </a:pPr>
            <a:endParaRPr lang="en-US" sz="2200" smtClean="0">
              <a:latin typeface="Times New Roman" charset="0"/>
              <a:cs typeface="Times New Roman" charset="0"/>
            </a:endParaRPr>
          </a:p>
          <a:p>
            <a:pPr lvl="1" eaLnBrk="1" hangingPunct="1">
              <a:buFont typeface="Wingdings" pitchFamily="2" charset="2"/>
              <a:buChar char="ü"/>
            </a:pPr>
            <a:r>
              <a:rPr lang="en-US" sz="2200" smtClean="0">
                <a:latin typeface="Times New Roman" charset="0"/>
                <a:cs typeface="Times New Roman" charset="0"/>
              </a:rPr>
              <a:t>It is also developed by Microsoft Corporation, which is headed by Mr. Bill Gates.</a:t>
            </a:r>
          </a:p>
          <a:p>
            <a:pPr lvl="1" eaLnBrk="1" hangingPunct="1">
              <a:buFont typeface="Wingdings" pitchFamily="2" charset="2"/>
              <a:buChar char="ü"/>
            </a:pPr>
            <a:endParaRPr lang="en-US" sz="2200" smtClean="0">
              <a:latin typeface="Times New Roman" charset="0"/>
              <a:cs typeface="Times New Roman" charset="0"/>
            </a:endParaRPr>
          </a:p>
          <a:p>
            <a:pPr lvl="1" eaLnBrk="1" hangingPunct="1">
              <a:buFont typeface="Wingdings" pitchFamily="2" charset="2"/>
              <a:buChar char="ü"/>
            </a:pPr>
            <a:r>
              <a:rPr lang="en-US" sz="2200" smtClean="0">
                <a:latin typeface="Times New Roman" charset="0"/>
                <a:cs typeface="Times New Roman" charset="0"/>
              </a:rPr>
              <a:t>Over the years the Microsoft have evolved various versions of Windows. Win95, Win98, Win2000, Win ME, Win NT, Win XP.</a:t>
            </a:r>
          </a:p>
          <a:p>
            <a:pPr lvl="1" eaLnBrk="1" hangingPunct="1">
              <a:buFont typeface="Wingdings" pitchFamily="2" charset="2"/>
              <a:buChar char="ü"/>
            </a:pPr>
            <a:endParaRPr lang="en-US" sz="2200" smtClean="0">
              <a:latin typeface="Times New Roman" charset="0"/>
              <a:cs typeface="Times New Roman" charset="0"/>
            </a:endParaRPr>
          </a:p>
          <a:p>
            <a:pPr lvl="1" eaLnBrk="1" hangingPunct="1">
              <a:buFont typeface="Wingdings" pitchFamily="2" charset="2"/>
              <a:buChar char="ü"/>
            </a:pPr>
            <a:r>
              <a:rPr lang="en-US" sz="2200" smtClean="0">
                <a:latin typeface="Times New Roman" charset="0"/>
                <a:cs typeface="Times New Roman" charset="0"/>
              </a:rPr>
              <a:t>It gives user a handy environment where he doesn’t have to remember and learn the syntaxes of various commands as is the case in DOS.</a:t>
            </a:r>
          </a:p>
          <a:p>
            <a:pPr lvl="1" eaLnBrk="1" hangingPunct="1">
              <a:buFont typeface="Wingdings" pitchFamily="2" charset="2"/>
              <a:buChar char="ü"/>
            </a:pPr>
            <a:endParaRPr lang="en-US" sz="2200" smtClean="0">
              <a:latin typeface="Times New Roman" charset="0"/>
              <a:cs typeface="Times New Roman" charset="0"/>
            </a:endParaRPr>
          </a:p>
          <a:p>
            <a:pPr lvl="1" eaLnBrk="1" hangingPunct="1">
              <a:buFont typeface="Wingdings" pitchFamily="2" charset="2"/>
              <a:buChar char="ü"/>
            </a:pPr>
            <a:r>
              <a:rPr lang="en-US" sz="2200" smtClean="0">
                <a:latin typeface="Times New Roman" charset="0"/>
                <a:cs typeface="Times New Roman" charset="0"/>
              </a:rPr>
              <a:t>The user can just point and click on the Icons provided to him on the screen.</a:t>
            </a:r>
          </a:p>
        </p:txBody>
      </p:sp>
    </p:spTree>
  </p:cSld>
  <p:clrMapOvr>
    <a:masterClrMapping/>
  </p:clrMapOvr>
  <p:transition spd="med">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457200" y="228600"/>
            <a:ext cx="8229600" cy="765175"/>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Folders and Documents</a:t>
            </a:r>
          </a:p>
        </p:txBody>
      </p:sp>
      <p:sp>
        <p:nvSpPr>
          <p:cNvPr id="79878" name="Rectangle 3"/>
          <p:cNvSpPr>
            <a:spLocks noGrp="1" noChangeArrowheads="1"/>
          </p:cNvSpPr>
          <p:nvPr>
            <p:ph type="body" idx="1"/>
          </p:nvPr>
        </p:nvSpPr>
        <p:spPr>
          <a:xfrm>
            <a:off x="304800" y="1371600"/>
            <a:ext cx="8229600" cy="5257800"/>
          </a:xfrm>
        </p:spPr>
        <p:txBody>
          <a:bodyPr/>
          <a:lstStyle/>
          <a:p>
            <a:pPr eaLnBrk="1" hangingPunct="1">
              <a:buFont typeface="Wingdings" pitchFamily="2" charset="2"/>
              <a:buChar char="ü"/>
            </a:pPr>
            <a:r>
              <a:rPr lang="en-US" sz="2000" dirty="0" smtClean="0">
                <a:latin typeface="Times New Roman" charset="0"/>
                <a:cs typeface="Times New Roman" charset="0"/>
              </a:rPr>
              <a:t>Folders are a way to organize your documents within drives in Windows as are the directories in DOS.</a:t>
            </a:r>
          </a:p>
          <a:p>
            <a:pPr eaLnBrk="1" hangingPunct="1">
              <a:buFont typeface="Wingdings" pitchFamily="2" charset="2"/>
              <a:buNone/>
            </a:pPr>
            <a:endParaRPr lang="en-US" sz="2000" dirty="0" smtClean="0">
              <a:latin typeface="Times New Roman" charset="0"/>
              <a:cs typeface="Times New Roman" charset="0"/>
            </a:endParaRPr>
          </a:p>
          <a:p>
            <a:pPr eaLnBrk="1" hangingPunct="1">
              <a:buFont typeface="Wingdings" pitchFamily="2" charset="2"/>
              <a:buChar char="ü"/>
            </a:pPr>
            <a:r>
              <a:rPr lang="en-US" sz="2000" dirty="0" smtClean="0">
                <a:latin typeface="Times New Roman" charset="0"/>
                <a:cs typeface="Times New Roman" charset="0"/>
              </a:rPr>
              <a:t>A document is each thing that you create on a computer.  A document can be made using any type of software.</a:t>
            </a:r>
          </a:p>
        </p:txBody>
      </p:sp>
    </p:spTree>
  </p:cSld>
  <p:clrMapOvr>
    <a:masterClrMapping/>
  </p:clrMapOvr>
  <p:transition spd="med">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82" name="Text Box 2"/>
          <p:cNvSpPr txBox="1">
            <a:spLocks noChangeArrowheads="1"/>
          </p:cNvSpPr>
          <p:nvPr/>
        </p:nvSpPr>
        <p:spPr bwMode="auto">
          <a:xfrm>
            <a:off x="3810000" y="0"/>
            <a:ext cx="1234633" cy="584775"/>
          </a:xfrm>
          <a:prstGeom prst="rect">
            <a:avLst/>
          </a:prstGeom>
          <a:noFill/>
          <a:ln w="9525">
            <a:noFill/>
            <a:miter lim="800000"/>
            <a:headEnd/>
            <a:tailEnd/>
          </a:ln>
          <a:effectLst/>
        </p:spPr>
        <p:txBody>
          <a:bodyPr wrap="none">
            <a:spAutoFit/>
          </a:bodyPr>
          <a:lstStyle/>
          <a:p>
            <a:pPr algn="ctr"/>
            <a:r>
              <a:rPr lang="en-US" sz="3200" b="1" i="0" dirty="0">
                <a:solidFill>
                  <a:schemeClr val="hlink"/>
                </a:solidFill>
                <a:latin typeface="Times New Roman" pitchFamily="18" charset="0"/>
              </a:rPr>
              <a:t>UNIX</a:t>
            </a:r>
            <a:endParaRPr lang="en-US" b="1" i="0" dirty="0">
              <a:solidFill>
                <a:schemeClr val="hlink"/>
              </a:solidFill>
              <a:latin typeface="Times New Roman" pitchFamily="18" charset="0"/>
            </a:endParaRPr>
          </a:p>
        </p:txBody>
      </p:sp>
      <p:sp>
        <p:nvSpPr>
          <p:cNvPr id="1249283" name="Rectangle 3"/>
          <p:cNvSpPr>
            <a:spLocks noChangeArrowheads="1"/>
          </p:cNvSpPr>
          <p:nvPr/>
        </p:nvSpPr>
        <p:spPr bwMode="auto">
          <a:xfrm>
            <a:off x="0" y="533400"/>
            <a:ext cx="8915400" cy="2227263"/>
          </a:xfrm>
          <a:prstGeom prst="rect">
            <a:avLst/>
          </a:prstGeom>
          <a:solidFill>
            <a:schemeClr val="bg1"/>
          </a:solidFill>
          <a:ln w="9525">
            <a:noFill/>
            <a:miter lim="800000"/>
            <a:headEnd/>
            <a:tailEnd/>
          </a:ln>
          <a:effectLst/>
        </p:spPr>
        <p:txBody>
          <a:bodyPr>
            <a:spAutoFit/>
          </a:bodyPr>
          <a:lstStyle/>
          <a:p>
            <a:pPr algn="just"/>
            <a:r>
              <a:rPr lang="en-US" sz="2800" i="0">
                <a:latin typeface="Times New Roman" pitchFamily="18" charset="0"/>
              </a:rPr>
              <a:t>UNIX was originally developed in 1969 by Thomson and Ritchie of the Computer Science Research Group at Bell Laboratories. UNIX has gone through many versions since then. It has been a popular operating system among computer programmers and computer scientists. </a:t>
            </a:r>
          </a:p>
        </p:txBody>
      </p:sp>
      <p:sp>
        <p:nvSpPr>
          <p:cNvPr id="9" name="Rectangle 8"/>
          <p:cNvSpPr/>
          <p:nvPr/>
        </p:nvSpPr>
        <p:spPr>
          <a:xfrm>
            <a:off x="0" y="3124200"/>
            <a:ext cx="9144000" cy="2246769"/>
          </a:xfrm>
          <a:prstGeom prst="rect">
            <a:avLst/>
          </a:prstGeom>
        </p:spPr>
        <p:txBody>
          <a:bodyPr wrap="square">
            <a:spAutoFit/>
          </a:bodyPr>
          <a:lstStyle/>
          <a:p>
            <a:pPr lvl="0" algn="ctr"/>
            <a:r>
              <a:rPr lang="en-US" sz="2800" b="1" dirty="0">
                <a:solidFill>
                  <a:prstClr val="black"/>
                </a:solidFill>
                <a:latin typeface="Times New Roman" pitchFamily="18" charset="0"/>
              </a:rPr>
              <a:t>UNIX is a multiuser, multiprocessing, portable operating system</a:t>
            </a:r>
            <a:r>
              <a:rPr lang="en-US" sz="2800" b="1" dirty="0" smtClean="0">
                <a:solidFill>
                  <a:prstClr val="black"/>
                </a:solidFill>
                <a:latin typeface="Times New Roman" pitchFamily="18" charset="0"/>
              </a:rPr>
              <a:t>.</a:t>
            </a:r>
          </a:p>
          <a:p>
            <a:pPr lvl="0" algn="ctr"/>
            <a:endParaRPr lang="en-US" sz="2800" b="1" dirty="0">
              <a:solidFill>
                <a:prstClr val="black"/>
              </a:solidFill>
              <a:latin typeface="Times New Roman" pitchFamily="18" charset="0"/>
            </a:endParaRPr>
          </a:p>
          <a:p>
            <a:pPr lvl="0" algn="ctr"/>
            <a:r>
              <a:rPr lang="en-US" sz="2800" b="1" dirty="0">
                <a:solidFill>
                  <a:prstClr val="black"/>
                </a:solidFill>
                <a:latin typeface="Times New Roman" pitchFamily="18" charset="0"/>
              </a:rPr>
              <a:t>It is designed to facilitate programming, text processing and communication</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3010" name="Text Box 2"/>
          <p:cNvSpPr txBox="1">
            <a:spLocks noChangeArrowheads="1"/>
          </p:cNvSpPr>
          <p:nvPr/>
        </p:nvSpPr>
        <p:spPr bwMode="auto">
          <a:xfrm>
            <a:off x="1981200" y="5791200"/>
            <a:ext cx="5761705" cy="400110"/>
          </a:xfrm>
          <a:prstGeom prst="rect">
            <a:avLst/>
          </a:prstGeom>
          <a:noFill/>
          <a:ln w="9525">
            <a:noFill/>
            <a:miter lim="800000"/>
            <a:headEnd/>
            <a:tailEnd/>
          </a:ln>
          <a:effectLst/>
        </p:spPr>
        <p:txBody>
          <a:bodyPr wrap="none">
            <a:spAutoFit/>
          </a:bodyPr>
          <a:lstStyle/>
          <a:p>
            <a:pPr algn="ctr"/>
            <a:r>
              <a:rPr lang="en-US" sz="2000" b="1" dirty="0" smtClean="0">
                <a:latin typeface="Times New Roman" pitchFamily="18" charset="0"/>
              </a:rPr>
              <a:t>Figure: Components </a:t>
            </a:r>
            <a:r>
              <a:rPr lang="en-US" sz="2000" b="1" dirty="0">
                <a:latin typeface="Times New Roman" pitchFamily="18" charset="0"/>
              </a:rPr>
              <a:t>of the UNIX operating system</a:t>
            </a:r>
          </a:p>
        </p:txBody>
      </p:sp>
      <p:pic>
        <p:nvPicPr>
          <p:cNvPr id="1323012" name="Picture 4"/>
          <p:cNvPicPr>
            <a:picLocks noChangeAspect="1" noChangeArrowheads="1"/>
          </p:cNvPicPr>
          <p:nvPr/>
        </p:nvPicPr>
        <p:blipFill>
          <a:blip r:embed="rId3"/>
          <a:srcRect/>
          <a:stretch>
            <a:fillRect/>
          </a:stretch>
        </p:blipFill>
        <p:spPr bwMode="auto">
          <a:xfrm>
            <a:off x="1817688" y="541338"/>
            <a:ext cx="5192712" cy="52498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5058" name="Text Box 2"/>
          <p:cNvSpPr txBox="1">
            <a:spLocks noChangeArrowheads="1"/>
          </p:cNvSpPr>
          <p:nvPr/>
        </p:nvSpPr>
        <p:spPr bwMode="auto">
          <a:xfrm>
            <a:off x="4038600" y="0"/>
            <a:ext cx="1233030" cy="584775"/>
          </a:xfrm>
          <a:prstGeom prst="rect">
            <a:avLst/>
          </a:prstGeom>
        </p:spPr>
        <p:txBody>
          <a:bodyPr wrap="none">
            <a:spAutoFit/>
          </a:bodyPr>
          <a:lstStyle/>
          <a:p>
            <a:r>
              <a:rPr lang="en-US" sz="3200" b="1" dirty="0">
                <a:solidFill>
                  <a:schemeClr val="hlink"/>
                </a:solidFill>
                <a:latin typeface="Times New Roman" pitchFamily="18" charset="0"/>
              </a:rPr>
              <a:t>Linux</a:t>
            </a:r>
          </a:p>
        </p:txBody>
      </p:sp>
      <p:sp>
        <p:nvSpPr>
          <p:cNvPr id="1325059" name="Rectangle 3"/>
          <p:cNvSpPr>
            <a:spLocks noChangeArrowheads="1"/>
          </p:cNvSpPr>
          <p:nvPr/>
        </p:nvSpPr>
        <p:spPr bwMode="auto">
          <a:xfrm>
            <a:off x="533400" y="990600"/>
            <a:ext cx="8229600" cy="3970318"/>
          </a:xfrm>
          <a:prstGeom prst="rect">
            <a:avLst/>
          </a:prstGeom>
          <a:solidFill>
            <a:schemeClr val="bg1"/>
          </a:solidFill>
          <a:ln w="9525">
            <a:noFill/>
            <a:miter lim="800000"/>
            <a:headEnd/>
            <a:tailEnd/>
          </a:ln>
          <a:effectLst/>
        </p:spPr>
        <p:txBody>
          <a:bodyPr wrap="square">
            <a:spAutoFit/>
          </a:bodyPr>
          <a:lstStyle/>
          <a:p>
            <a:pPr algn="just">
              <a:lnSpc>
                <a:spcPct val="150000"/>
              </a:lnSpc>
            </a:pPr>
            <a:r>
              <a:rPr lang="en-US" sz="2400" i="0" dirty="0">
                <a:latin typeface="Times New Roman" pitchFamily="18" charset="0"/>
              </a:rPr>
              <a:t>In 1991, </a:t>
            </a:r>
            <a:r>
              <a:rPr lang="en-US" sz="2400" i="0" dirty="0" err="1">
                <a:latin typeface="Times New Roman" pitchFamily="18" charset="0"/>
              </a:rPr>
              <a:t>Linus</a:t>
            </a:r>
            <a:r>
              <a:rPr lang="en-US" sz="2400" i="0" dirty="0">
                <a:latin typeface="Times New Roman" pitchFamily="18" charset="0"/>
              </a:rPr>
              <a:t> </a:t>
            </a:r>
            <a:r>
              <a:rPr lang="en-US" sz="2400" i="0" dirty="0" err="1">
                <a:latin typeface="Times New Roman" pitchFamily="18" charset="0"/>
              </a:rPr>
              <a:t>Torvalds</a:t>
            </a:r>
            <a:r>
              <a:rPr lang="en-US" sz="2400" i="0" dirty="0">
                <a:latin typeface="Times New Roman" pitchFamily="18" charset="0"/>
              </a:rPr>
              <a:t>, a Finish student at the University of Helsinki at the time, developed a new operating system that is known today as Linux. The initial kernel, which was similar to a small subset of UNIX, has grown into a full-scale operating system today. The Linux 2.0 kernel, released in 1997, was accepted as a commercial operating system: it has all features traditionally attributed to UNIX.</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9154" name="Text Box 2"/>
          <p:cNvSpPr txBox="1">
            <a:spLocks noChangeArrowheads="1"/>
          </p:cNvSpPr>
          <p:nvPr/>
        </p:nvSpPr>
        <p:spPr bwMode="auto">
          <a:xfrm>
            <a:off x="2286000" y="457200"/>
            <a:ext cx="4086953" cy="584775"/>
          </a:xfrm>
          <a:prstGeom prst="rect">
            <a:avLst/>
          </a:prstGeom>
        </p:spPr>
        <p:txBody>
          <a:bodyPr wrap="none">
            <a:spAutoFit/>
          </a:bodyPr>
          <a:lstStyle/>
          <a:p>
            <a:r>
              <a:rPr lang="en-US" sz="3200" b="1" dirty="0">
                <a:solidFill>
                  <a:schemeClr val="hlink"/>
                </a:solidFill>
                <a:latin typeface="Times New Roman" pitchFamily="18" charset="0"/>
              </a:rPr>
              <a:t>Windows NT/2000/XP</a:t>
            </a:r>
          </a:p>
        </p:txBody>
      </p:sp>
      <p:sp>
        <p:nvSpPr>
          <p:cNvPr id="1329155" name="Rectangle 3"/>
          <p:cNvSpPr>
            <a:spLocks noChangeArrowheads="1"/>
          </p:cNvSpPr>
          <p:nvPr/>
        </p:nvSpPr>
        <p:spPr bwMode="auto">
          <a:xfrm>
            <a:off x="533400" y="1219200"/>
            <a:ext cx="8001000" cy="4524315"/>
          </a:xfrm>
          <a:prstGeom prst="rect">
            <a:avLst/>
          </a:prstGeom>
          <a:solidFill>
            <a:schemeClr val="bg1"/>
          </a:solidFill>
          <a:ln w="9525">
            <a:noFill/>
            <a:miter lim="800000"/>
            <a:headEnd/>
            <a:tailEnd/>
          </a:ln>
          <a:effectLst/>
        </p:spPr>
        <p:txBody>
          <a:bodyPr wrap="square">
            <a:spAutoFit/>
          </a:bodyPr>
          <a:lstStyle/>
          <a:p>
            <a:pPr algn="just">
              <a:lnSpc>
                <a:spcPct val="150000"/>
              </a:lnSpc>
            </a:pPr>
            <a:r>
              <a:rPr lang="en-US" sz="2400" i="0" dirty="0">
                <a:latin typeface="Times New Roman" pitchFamily="18" charset="0"/>
              </a:rPr>
              <a:t>In the late 1980s Microsoft, under the leadership of Dave Cutler, started development of a new single-user operating system to replace MS-DOS (Microsoft Disk Operating System). Windows NT (NT standing for New Technology) was the result. Several versions of Windows NT followed and the name was changed to Windows 2000. Windows XP (XP stands for </a:t>
            </a:r>
            <a:r>
              <a:rPr lang="en-US" sz="2400" i="0" dirty="0" err="1">
                <a:latin typeface="Times New Roman" pitchFamily="18" charset="0"/>
              </a:rPr>
              <a:t>eXPerience</a:t>
            </a:r>
            <a:r>
              <a:rPr lang="en-US" sz="2400" i="0" dirty="0">
                <a:latin typeface="Times New Roman" pitchFamily="18" charset="0"/>
              </a:rPr>
              <a:t>) was released in 2001. We refer to all of these versions as Windows NT or just NT.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1" name="Text Box 3"/>
          <p:cNvSpPr txBox="1">
            <a:spLocks noChangeArrowheads="1"/>
          </p:cNvSpPr>
          <p:nvPr/>
        </p:nvSpPr>
        <p:spPr bwMode="auto">
          <a:xfrm>
            <a:off x="2514600" y="990600"/>
            <a:ext cx="4267200" cy="822325"/>
          </a:xfrm>
          <a:prstGeom prst="rect">
            <a:avLst/>
          </a:prstGeom>
          <a:noFill/>
          <a:ln w="9525">
            <a:noFill/>
            <a:miter lim="800000"/>
            <a:headEnd/>
            <a:tailEnd/>
          </a:ln>
        </p:spPr>
        <p:txBody>
          <a:bodyPr>
            <a:spAutoFit/>
          </a:bodyPr>
          <a:lstStyle/>
          <a:p>
            <a:pPr algn="ctr" eaLnBrk="1" hangingPunct="1"/>
            <a:r>
              <a:rPr lang="en-US" sz="2400" b="1">
                <a:latin typeface="Times New Roman" charset="0"/>
                <a:cs typeface="Times New Roman" charset="0"/>
              </a:rPr>
              <a:t>Computer Machine (Hardware)</a:t>
            </a:r>
          </a:p>
        </p:txBody>
      </p:sp>
      <p:sp>
        <p:nvSpPr>
          <p:cNvPr id="60423" name="Rectangle 5"/>
          <p:cNvSpPr>
            <a:spLocks noChangeArrowheads="1"/>
          </p:cNvSpPr>
          <p:nvPr/>
        </p:nvSpPr>
        <p:spPr bwMode="auto">
          <a:xfrm>
            <a:off x="2209800" y="990600"/>
            <a:ext cx="4953000" cy="914400"/>
          </a:xfrm>
          <a:prstGeom prst="rect">
            <a:avLst/>
          </a:prstGeom>
          <a:solidFill>
            <a:srgbClr val="66CCFF">
              <a:alpha val="0"/>
            </a:srgbClr>
          </a:solidFill>
          <a:ln w="9525">
            <a:solidFill>
              <a:schemeClr val="tx1"/>
            </a:solidFill>
            <a:miter lim="800000"/>
            <a:headEnd/>
            <a:tailEnd/>
          </a:ln>
        </p:spPr>
        <p:txBody>
          <a:bodyPr wrap="none" anchor="ctr"/>
          <a:lstStyle/>
          <a:p>
            <a:endParaRPr lang="en-IN"/>
          </a:p>
        </p:txBody>
      </p:sp>
      <p:grpSp>
        <p:nvGrpSpPr>
          <p:cNvPr id="3" name="Group 6"/>
          <p:cNvGrpSpPr>
            <a:grpSpLocks/>
          </p:cNvGrpSpPr>
          <p:nvPr/>
        </p:nvGrpSpPr>
        <p:grpSpPr bwMode="auto">
          <a:xfrm>
            <a:off x="2209800" y="4800600"/>
            <a:ext cx="4953000" cy="914400"/>
            <a:chOff x="1392" y="1152"/>
            <a:chExt cx="3120" cy="576"/>
          </a:xfrm>
        </p:grpSpPr>
        <p:sp>
          <p:nvSpPr>
            <p:cNvPr id="60434" name="Rectangle 7"/>
            <p:cNvSpPr>
              <a:spLocks noChangeArrowheads="1"/>
            </p:cNvSpPr>
            <p:nvPr/>
          </p:nvSpPr>
          <p:spPr bwMode="auto">
            <a:xfrm>
              <a:off x="1392" y="1152"/>
              <a:ext cx="3120" cy="576"/>
            </a:xfrm>
            <a:prstGeom prst="rect">
              <a:avLst/>
            </a:prstGeom>
            <a:solidFill>
              <a:srgbClr val="66CCFF">
                <a:alpha val="0"/>
              </a:srgbClr>
            </a:solidFill>
            <a:ln w="9525">
              <a:solidFill>
                <a:schemeClr val="tx1"/>
              </a:solidFill>
              <a:miter lim="800000"/>
              <a:headEnd/>
              <a:tailEnd/>
            </a:ln>
          </p:spPr>
          <p:txBody>
            <a:bodyPr wrap="none" anchor="ctr"/>
            <a:lstStyle/>
            <a:p>
              <a:endParaRPr lang="en-IN"/>
            </a:p>
          </p:txBody>
        </p:sp>
        <p:sp>
          <p:nvSpPr>
            <p:cNvPr id="60435" name="Text Box 8"/>
            <p:cNvSpPr txBox="1">
              <a:spLocks noChangeArrowheads="1"/>
            </p:cNvSpPr>
            <p:nvPr/>
          </p:nvSpPr>
          <p:spPr bwMode="auto">
            <a:xfrm>
              <a:off x="1584" y="1296"/>
              <a:ext cx="2688" cy="288"/>
            </a:xfrm>
            <a:prstGeom prst="rect">
              <a:avLst/>
            </a:prstGeom>
            <a:noFill/>
            <a:ln w="9525">
              <a:noFill/>
              <a:miter lim="800000"/>
              <a:headEnd/>
              <a:tailEnd/>
            </a:ln>
          </p:spPr>
          <p:txBody>
            <a:bodyPr>
              <a:spAutoFit/>
            </a:bodyPr>
            <a:lstStyle/>
            <a:p>
              <a:pPr algn="ctr" eaLnBrk="1" hangingPunct="1"/>
              <a:r>
                <a:rPr lang="en-US" sz="2400" b="1">
                  <a:latin typeface="Times New Roman" charset="0"/>
                  <a:cs typeface="Times New Roman" charset="0"/>
                </a:rPr>
                <a:t>User / Programmer</a:t>
              </a:r>
            </a:p>
          </p:txBody>
        </p:sp>
      </p:grpSp>
      <p:grpSp>
        <p:nvGrpSpPr>
          <p:cNvPr id="4" name="Group 9"/>
          <p:cNvGrpSpPr>
            <a:grpSpLocks/>
          </p:cNvGrpSpPr>
          <p:nvPr/>
        </p:nvGrpSpPr>
        <p:grpSpPr bwMode="auto">
          <a:xfrm>
            <a:off x="1066800" y="3048000"/>
            <a:ext cx="7239000" cy="609600"/>
            <a:chOff x="672" y="1968"/>
            <a:chExt cx="4560" cy="384"/>
          </a:xfrm>
        </p:grpSpPr>
        <p:sp>
          <p:nvSpPr>
            <p:cNvPr id="60432" name="Rectangle 10"/>
            <p:cNvSpPr>
              <a:spLocks noChangeArrowheads="1"/>
            </p:cNvSpPr>
            <p:nvPr/>
          </p:nvSpPr>
          <p:spPr bwMode="auto">
            <a:xfrm>
              <a:off x="672" y="1968"/>
              <a:ext cx="4560" cy="384"/>
            </a:xfrm>
            <a:prstGeom prst="rect">
              <a:avLst/>
            </a:prstGeom>
            <a:solidFill>
              <a:srgbClr val="66CCFF">
                <a:alpha val="0"/>
              </a:srgbClr>
            </a:solidFill>
            <a:ln w="9525">
              <a:solidFill>
                <a:schemeClr val="tx1"/>
              </a:solidFill>
              <a:miter lim="800000"/>
              <a:headEnd/>
              <a:tailEnd/>
            </a:ln>
          </p:spPr>
          <p:txBody>
            <a:bodyPr wrap="none" anchor="ctr"/>
            <a:lstStyle/>
            <a:p>
              <a:endParaRPr lang="en-IN"/>
            </a:p>
          </p:txBody>
        </p:sp>
        <p:sp>
          <p:nvSpPr>
            <p:cNvPr id="60433" name="Text Box 11"/>
            <p:cNvSpPr txBox="1">
              <a:spLocks noChangeArrowheads="1"/>
            </p:cNvSpPr>
            <p:nvPr/>
          </p:nvSpPr>
          <p:spPr bwMode="auto">
            <a:xfrm>
              <a:off x="1536" y="2016"/>
              <a:ext cx="2688" cy="288"/>
            </a:xfrm>
            <a:prstGeom prst="rect">
              <a:avLst/>
            </a:prstGeom>
            <a:noFill/>
            <a:ln w="9525">
              <a:noFill/>
              <a:miter lim="800000"/>
              <a:headEnd/>
              <a:tailEnd/>
            </a:ln>
          </p:spPr>
          <p:txBody>
            <a:bodyPr>
              <a:spAutoFit/>
            </a:bodyPr>
            <a:lstStyle/>
            <a:p>
              <a:pPr algn="ctr" eaLnBrk="1" hangingPunct="1"/>
              <a:r>
                <a:rPr lang="en-US" sz="2400" b="1">
                  <a:latin typeface="Times New Roman" charset="0"/>
                  <a:cs typeface="Times New Roman" charset="0"/>
                </a:rPr>
                <a:t>Operating System</a:t>
              </a:r>
            </a:p>
          </p:txBody>
        </p:sp>
      </p:grpSp>
      <p:sp>
        <p:nvSpPr>
          <p:cNvPr id="60426" name="Line 12"/>
          <p:cNvSpPr>
            <a:spLocks noChangeShapeType="1"/>
          </p:cNvSpPr>
          <p:nvPr/>
        </p:nvSpPr>
        <p:spPr bwMode="auto">
          <a:xfrm flipV="1">
            <a:off x="6477000" y="3657600"/>
            <a:ext cx="0" cy="1143000"/>
          </a:xfrm>
          <a:prstGeom prst="line">
            <a:avLst/>
          </a:prstGeom>
          <a:noFill/>
          <a:ln w="9525">
            <a:solidFill>
              <a:schemeClr val="tx1"/>
            </a:solidFill>
            <a:round/>
            <a:headEnd/>
            <a:tailEnd type="triangle" w="med" len="med"/>
          </a:ln>
        </p:spPr>
        <p:txBody>
          <a:bodyPr/>
          <a:lstStyle/>
          <a:p>
            <a:endParaRPr lang="en-US"/>
          </a:p>
        </p:txBody>
      </p:sp>
      <p:sp>
        <p:nvSpPr>
          <p:cNvPr id="60427" name="Line 13"/>
          <p:cNvSpPr>
            <a:spLocks noChangeShapeType="1"/>
          </p:cNvSpPr>
          <p:nvPr/>
        </p:nvSpPr>
        <p:spPr bwMode="auto">
          <a:xfrm>
            <a:off x="2819400" y="1981200"/>
            <a:ext cx="0" cy="1066800"/>
          </a:xfrm>
          <a:prstGeom prst="line">
            <a:avLst/>
          </a:prstGeom>
          <a:noFill/>
          <a:ln w="9525">
            <a:solidFill>
              <a:schemeClr val="tx1"/>
            </a:solidFill>
            <a:round/>
            <a:headEnd/>
            <a:tailEnd type="triangle" w="med" len="med"/>
          </a:ln>
        </p:spPr>
        <p:txBody>
          <a:bodyPr/>
          <a:lstStyle/>
          <a:p>
            <a:endParaRPr lang="en-US"/>
          </a:p>
        </p:txBody>
      </p:sp>
      <p:sp>
        <p:nvSpPr>
          <p:cNvPr id="60428" name="Line 14"/>
          <p:cNvSpPr>
            <a:spLocks noChangeShapeType="1"/>
          </p:cNvSpPr>
          <p:nvPr/>
        </p:nvSpPr>
        <p:spPr bwMode="auto">
          <a:xfrm>
            <a:off x="2819400" y="3733800"/>
            <a:ext cx="0" cy="1066800"/>
          </a:xfrm>
          <a:prstGeom prst="line">
            <a:avLst/>
          </a:prstGeom>
          <a:noFill/>
          <a:ln w="9525">
            <a:solidFill>
              <a:schemeClr val="tx1"/>
            </a:solidFill>
            <a:round/>
            <a:headEnd/>
            <a:tailEnd type="triangle" w="med" len="med"/>
          </a:ln>
        </p:spPr>
        <p:txBody>
          <a:bodyPr/>
          <a:lstStyle/>
          <a:p>
            <a:endParaRPr lang="en-US"/>
          </a:p>
        </p:txBody>
      </p:sp>
      <p:sp>
        <p:nvSpPr>
          <p:cNvPr id="60429" name="Text Box 15"/>
          <p:cNvSpPr txBox="1">
            <a:spLocks noChangeArrowheads="1"/>
          </p:cNvSpPr>
          <p:nvPr/>
        </p:nvSpPr>
        <p:spPr bwMode="auto">
          <a:xfrm>
            <a:off x="2971800" y="3962400"/>
            <a:ext cx="3276600" cy="581025"/>
          </a:xfrm>
          <a:prstGeom prst="rect">
            <a:avLst/>
          </a:prstGeom>
          <a:noFill/>
          <a:ln w="9525">
            <a:noFill/>
            <a:miter lim="800000"/>
            <a:headEnd/>
            <a:tailEnd/>
          </a:ln>
        </p:spPr>
        <p:txBody>
          <a:bodyPr>
            <a:spAutoFit/>
          </a:bodyPr>
          <a:lstStyle/>
          <a:p>
            <a:pPr algn="ctr" eaLnBrk="1" hangingPunct="1">
              <a:spcBef>
                <a:spcPct val="50000"/>
              </a:spcBef>
            </a:pPr>
            <a:r>
              <a:rPr lang="en-US" sz="1600">
                <a:latin typeface="Tahoma" charset="0"/>
                <a:cs typeface="Arial" charset="0"/>
              </a:rPr>
              <a:t>Human Understandable Language (High Level Language)</a:t>
            </a:r>
          </a:p>
        </p:txBody>
      </p:sp>
      <p:sp>
        <p:nvSpPr>
          <p:cNvPr id="60430" name="Text Box 16"/>
          <p:cNvSpPr txBox="1">
            <a:spLocks noChangeArrowheads="1"/>
          </p:cNvSpPr>
          <p:nvPr/>
        </p:nvSpPr>
        <p:spPr bwMode="auto">
          <a:xfrm>
            <a:off x="3048000" y="2162175"/>
            <a:ext cx="3276600" cy="581025"/>
          </a:xfrm>
          <a:prstGeom prst="rect">
            <a:avLst/>
          </a:prstGeom>
          <a:noFill/>
          <a:ln w="9525">
            <a:noFill/>
            <a:miter lim="800000"/>
            <a:headEnd/>
            <a:tailEnd/>
          </a:ln>
        </p:spPr>
        <p:txBody>
          <a:bodyPr>
            <a:spAutoFit/>
          </a:bodyPr>
          <a:lstStyle/>
          <a:p>
            <a:pPr algn="ctr" eaLnBrk="1" hangingPunct="1">
              <a:spcBef>
                <a:spcPct val="50000"/>
              </a:spcBef>
            </a:pPr>
            <a:r>
              <a:rPr lang="en-US" sz="1600">
                <a:latin typeface="Tahoma" charset="0"/>
                <a:cs typeface="Arial" charset="0"/>
              </a:rPr>
              <a:t>Machine Language                (Low Level Language)</a:t>
            </a:r>
          </a:p>
        </p:txBody>
      </p:sp>
      <p:sp>
        <p:nvSpPr>
          <p:cNvPr id="60431" name="Line 17"/>
          <p:cNvSpPr>
            <a:spLocks noChangeShapeType="1"/>
          </p:cNvSpPr>
          <p:nvPr/>
        </p:nvSpPr>
        <p:spPr bwMode="auto">
          <a:xfrm flipV="1">
            <a:off x="6477000" y="1905000"/>
            <a:ext cx="0" cy="114300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transition spd="med">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228600" y="228600"/>
            <a:ext cx="8229600" cy="838200"/>
          </a:xfrm>
        </p:spPr>
        <p:txBody>
          <a:bodyPr>
            <a:normAutofit/>
          </a:bodyPr>
          <a:lstStyle/>
          <a:p>
            <a:pPr eaLnBrk="1" hangingPunct="1">
              <a:defRPr/>
            </a:pPr>
            <a:r>
              <a:rPr lang="en-US" sz="3200" b="1" smtClean="0">
                <a:solidFill>
                  <a:schemeClr val="hlink"/>
                </a:solidFill>
                <a:latin typeface="Times New Roman" pitchFamily="18" charset="0"/>
                <a:ea typeface="+mn-ea"/>
                <a:cs typeface="+mn-cs"/>
              </a:rPr>
              <a:t>Types of OS </a:t>
            </a:r>
          </a:p>
        </p:txBody>
      </p:sp>
      <p:sp>
        <p:nvSpPr>
          <p:cNvPr id="61446" name="Rectangle 3"/>
          <p:cNvSpPr>
            <a:spLocks noGrp="1" noChangeArrowheads="1"/>
          </p:cNvSpPr>
          <p:nvPr>
            <p:ph type="body" idx="1"/>
          </p:nvPr>
        </p:nvSpPr>
        <p:spPr>
          <a:xfrm>
            <a:off x="247650" y="1314450"/>
            <a:ext cx="8305800" cy="4953000"/>
          </a:xfrm>
        </p:spPr>
        <p:txBody>
          <a:bodyPr/>
          <a:lstStyle/>
          <a:p>
            <a:pPr lvl="1" eaLnBrk="1" hangingPunct="1">
              <a:lnSpc>
                <a:spcPct val="90000"/>
              </a:lnSpc>
              <a:buFont typeface="Wingdings" pitchFamily="2" charset="2"/>
              <a:buChar char="ü"/>
            </a:pPr>
            <a:r>
              <a:rPr lang="en-US" sz="2600" smtClean="0">
                <a:latin typeface="Times New Roman" charset="0"/>
                <a:cs typeface="Times New Roman" charset="0"/>
              </a:rPr>
              <a:t>Multiprogramming OS</a:t>
            </a:r>
          </a:p>
          <a:p>
            <a:pPr lvl="1" eaLnBrk="1" hangingPunct="1">
              <a:lnSpc>
                <a:spcPct val="90000"/>
              </a:lnSpc>
              <a:buFont typeface="Wingdings" pitchFamily="2" charset="2"/>
              <a:buChar char="ü"/>
            </a:pPr>
            <a:endParaRPr lang="en-US" sz="2600" smtClean="0">
              <a:latin typeface="Times New Roman" charset="0"/>
              <a:cs typeface="Times New Roman" charset="0"/>
            </a:endParaRPr>
          </a:p>
          <a:p>
            <a:pPr lvl="1" eaLnBrk="1" hangingPunct="1">
              <a:lnSpc>
                <a:spcPct val="90000"/>
              </a:lnSpc>
              <a:buFont typeface="Wingdings" pitchFamily="2" charset="2"/>
              <a:buChar char="ü"/>
            </a:pPr>
            <a:r>
              <a:rPr lang="en-US" sz="2600" smtClean="0">
                <a:latin typeface="Times New Roman" charset="0"/>
                <a:cs typeface="Times New Roman" charset="0"/>
              </a:rPr>
              <a:t>Multitasking/Multiprocessing</a:t>
            </a:r>
          </a:p>
          <a:p>
            <a:pPr lvl="1" eaLnBrk="1" hangingPunct="1">
              <a:lnSpc>
                <a:spcPct val="90000"/>
              </a:lnSpc>
              <a:buFont typeface="Wingdings" pitchFamily="2" charset="2"/>
              <a:buChar char="ü"/>
            </a:pPr>
            <a:endParaRPr lang="en-US" sz="2600" smtClean="0">
              <a:latin typeface="Times New Roman" charset="0"/>
              <a:cs typeface="Times New Roman" charset="0"/>
            </a:endParaRPr>
          </a:p>
          <a:p>
            <a:pPr lvl="1" eaLnBrk="1" hangingPunct="1">
              <a:lnSpc>
                <a:spcPct val="90000"/>
              </a:lnSpc>
              <a:buFont typeface="Wingdings" pitchFamily="2" charset="2"/>
              <a:buChar char="ü"/>
            </a:pPr>
            <a:r>
              <a:rPr lang="en-US" sz="2600" smtClean="0">
                <a:latin typeface="Times New Roman" charset="0"/>
                <a:cs typeface="Times New Roman" charset="0"/>
              </a:rPr>
              <a:t>Multiuser OS</a:t>
            </a:r>
          </a:p>
          <a:p>
            <a:pPr lvl="1" eaLnBrk="1" hangingPunct="1">
              <a:lnSpc>
                <a:spcPct val="90000"/>
              </a:lnSpc>
              <a:buFont typeface="Wingdings" pitchFamily="2" charset="2"/>
              <a:buChar char="ü"/>
            </a:pPr>
            <a:endParaRPr lang="en-US" sz="2600" smtClean="0">
              <a:latin typeface="Times New Roman" charset="0"/>
              <a:cs typeface="Times New Roman" charset="0"/>
            </a:endParaRPr>
          </a:p>
          <a:p>
            <a:pPr lvl="1" eaLnBrk="1" hangingPunct="1">
              <a:lnSpc>
                <a:spcPct val="90000"/>
              </a:lnSpc>
              <a:buFont typeface="Wingdings" pitchFamily="2" charset="2"/>
              <a:buChar char="ü"/>
            </a:pPr>
            <a:r>
              <a:rPr lang="en-US" sz="2600" smtClean="0">
                <a:latin typeface="Times New Roman" charset="0"/>
                <a:cs typeface="Times New Roman" charset="0"/>
              </a:rPr>
              <a:t>Time Sharing OS</a:t>
            </a:r>
          </a:p>
          <a:p>
            <a:pPr lvl="1" eaLnBrk="1" hangingPunct="1">
              <a:lnSpc>
                <a:spcPct val="90000"/>
              </a:lnSpc>
              <a:buFont typeface="Wingdings" pitchFamily="2" charset="2"/>
              <a:buChar char="ü"/>
            </a:pPr>
            <a:endParaRPr lang="en-US" sz="2600" smtClean="0">
              <a:latin typeface="Times New Roman" charset="0"/>
              <a:cs typeface="Times New Roman" charset="0"/>
            </a:endParaRPr>
          </a:p>
          <a:p>
            <a:pPr lvl="1" eaLnBrk="1" hangingPunct="1">
              <a:lnSpc>
                <a:spcPct val="90000"/>
              </a:lnSpc>
              <a:buFont typeface="Wingdings" pitchFamily="2" charset="2"/>
              <a:buChar char="ü"/>
            </a:pPr>
            <a:r>
              <a:rPr lang="en-US" sz="2600" smtClean="0">
                <a:latin typeface="Times New Roman" charset="0"/>
                <a:cs typeface="Times New Roman" charset="0"/>
              </a:rPr>
              <a:t>Real Time OS</a:t>
            </a:r>
          </a:p>
          <a:p>
            <a:pPr lvl="1" eaLnBrk="1" hangingPunct="1">
              <a:lnSpc>
                <a:spcPct val="90000"/>
              </a:lnSpc>
              <a:buFont typeface="Wingdings" pitchFamily="2" charset="2"/>
              <a:buChar char="ü"/>
            </a:pPr>
            <a:endParaRPr lang="en-US" sz="2600" smtClean="0">
              <a:latin typeface="Times New Roman" charset="0"/>
              <a:cs typeface="Times New Roman" charset="0"/>
            </a:endParaRPr>
          </a:p>
          <a:p>
            <a:pPr lvl="1" eaLnBrk="1" hangingPunct="1">
              <a:lnSpc>
                <a:spcPct val="90000"/>
              </a:lnSpc>
              <a:buFont typeface="Wingdings" pitchFamily="2" charset="2"/>
              <a:buChar char="ü"/>
            </a:pPr>
            <a:r>
              <a:rPr lang="en-US" sz="2600" smtClean="0">
                <a:latin typeface="Times New Roman" charset="0"/>
                <a:cs typeface="Times New Roman" charset="0"/>
              </a:rPr>
              <a:t>Distributed OS </a:t>
            </a:r>
          </a:p>
        </p:txBody>
      </p:sp>
    </p:spTree>
  </p:cSld>
  <p:clrMapOvr>
    <a:masterClrMapping/>
  </p:clrMapOvr>
  <p:transition spd="med">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228600" y="304800"/>
            <a:ext cx="8229600" cy="838200"/>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A Second Classification	</a:t>
            </a:r>
          </a:p>
        </p:txBody>
      </p:sp>
      <p:sp>
        <p:nvSpPr>
          <p:cNvPr id="62470" name="Rectangle 3"/>
          <p:cNvSpPr>
            <a:spLocks noGrp="1" noChangeArrowheads="1"/>
          </p:cNvSpPr>
          <p:nvPr>
            <p:ph type="body" idx="1"/>
          </p:nvPr>
        </p:nvSpPr>
        <p:spPr>
          <a:xfrm>
            <a:off x="20638" y="1031875"/>
            <a:ext cx="8305800" cy="5486400"/>
          </a:xfrm>
        </p:spPr>
        <p:txBody>
          <a:bodyPr/>
          <a:lstStyle/>
          <a:p>
            <a:pPr lvl="1" eaLnBrk="1" hangingPunct="1">
              <a:buFont typeface="Wingdings" pitchFamily="2" charset="2"/>
              <a:buNone/>
            </a:pPr>
            <a:r>
              <a:rPr lang="en-US" sz="2600" dirty="0" smtClean="0">
                <a:latin typeface="Times New Roman" charset="0"/>
                <a:cs typeface="Times New Roman" charset="0"/>
              </a:rPr>
              <a:t>	</a:t>
            </a:r>
            <a:r>
              <a:rPr lang="en-US" dirty="0" smtClean="0">
                <a:latin typeface="Times New Roman" charset="0"/>
                <a:cs typeface="Times New Roman" charset="0"/>
              </a:rPr>
              <a:t>This Classification is based on the type of interface Operating System provides for the user to work in.</a:t>
            </a:r>
          </a:p>
          <a:p>
            <a:pPr lvl="1" eaLnBrk="1" hangingPunct="1">
              <a:buFont typeface="Wingdings" pitchFamily="2" charset="2"/>
              <a:buNone/>
            </a:pPr>
            <a:endParaRPr lang="en-US" dirty="0" smtClean="0">
              <a:latin typeface="Times New Roman" charset="0"/>
              <a:cs typeface="Times New Roman" charset="0"/>
            </a:endParaRPr>
          </a:p>
          <a:p>
            <a:pPr lvl="2" eaLnBrk="1" hangingPunct="1">
              <a:buClr>
                <a:schemeClr val="tx1"/>
              </a:buClr>
              <a:buFont typeface="Wingdings" pitchFamily="2" charset="2"/>
              <a:buChar char="ü"/>
            </a:pPr>
            <a:r>
              <a:rPr lang="en-US" sz="2800" dirty="0" smtClean="0">
                <a:latin typeface="Times New Roman" charset="0"/>
                <a:cs typeface="Times New Roman" charset="0"/>
              </a:rPr>
              <a:t>Character User Interface (CUI)</a:t>
            </a:r>
          </a:p>
          <a:p>
            <a:pPr lvl="2" eaLnBrk="1" hangingPunct="1">
              <a:buClr>
                <a:schemeClr val="tx1"/>
              </a:buClr>
              <a:buFont typeface="Wingdings" pitchFamily="2" charset="2"/>
              <a:buNone/>
            </a:pPr>
            <a:r>
              <a:rPr lang="en-US" sz="2800" dirty="0" smtClean="0">
                <a:latin typeface="Times New Roman" charset="0"/>
                <a:cs typeface="Times New Roman" charset="0"/>
              </a:rPr>
              <a:t>		</a:t>
            </a:r>
            <a:r>
              <a:rPr lang="en-US" dirty="0" smtClean="0">
                <a:latin typeface="Times New Roman" charset="0"/>
                <a:cs typeface="Times New Roman" charset="0"/>
              </a:rPr>
              <a:t>The User has to type the commands on the 	command prompt to get the work completed.</a:t>
            </a:r>
          </a:p>
          <a:p>
            <a:pPr lvl="2" eaLnBrk="1" hangingPunct="1">
              <a:buClr>
                <a:schemeClr val="tx1"/>
              </a:buClr>
              <a:buFont typeface="Wingdings" pitchFamily="2" charset="2"/>
              <a:buNone/>
            </a:pPr>
            <a:r>
              <a:rPr lang="en-US" dirty="0" smtClean="0">
                <a:latin typeface="Times New Roman" charset="0"/>
                <a:cs typeface="Times New Roman" charset="0"/>
              </a:rPr>
              <a:t>		Ex. DOS, UNIX.</a:t>
            </a:r>
          </a:p>
          <a:p>
            <a:pPr lvl="2" eaLnBrk="1" hangingPunct="1">
              <a:buClr>
                <a:schemeClr val="tx1"/>
              </a:buClr>
              <a:buFont typeface="Wingdings" pitchFamily="2" charset="2"/>
              <a:buChar char="ü"/>
            </a:pPr>
            <a:r>
              <a:rPr lang="en-US" sz="2800" dirty="0" smtClean="0">
                <a:latin typeface="Times New Roman" charset="0"/>
                <a:cs typeface="Times New Roman" charset="0"/>
              </a:rPr>
              <a:t>Graphical User Interface (GUI)</a:t>
            </a:r>
          </a:p>
          <a:p>
            <a:pPr lvl="3" eaLnBrk="1" hangingPunct="1">
              <a:buClr>
                <a:schemeClr val="tx1"/>
              </a:buClr>
              <a:buFont typeface="Wingdings" pitchFamily="2" charset="2"/>
              <a:buNone/>
            </a:pPr>
            <a:r>
              <a:rPr lang="en-US" sz="2400" dirty="0" smtClean="0">
                <a:latin typeface="Times New Roman" charset="0"/>
                <a:cs typeface="Times New Roman" charset="0"/>
              </a:rPr>
              <a:t>		The User need not type any commands. </a:t>
            </a:r>
            <a:r>
              <a:rPr lang="en-US" sz="2400" dirty="0" err="1" smtClean="0">
                <a:latin typeface="Times New Roman" charset="0"/>
                <a:cs typeface="Times New Roman" charset="0"/>
              </a:rPr>
              <a:t>He/She</a:t>
            </a:r>
            <a:r>
              <a:rPr lang="en-US" sz="2400" dirty="0" smtClean="0">
                <a:latin typeface="Times New Roman" charset="0"/>
                <a:cs typeface="Times New Roman" charset="0"/>
              </a:rPr>
              <a:t> 	just point and clicks on the desired Icon to get the 	work done.</a:t>
            </a:r>
          </a:p>
          <a:p>
            <a:pPr lvl="3" eaLnBrk="1" hangingPunct="1">
              <a:buClr>
                <a:schemeClr val="tx1"/>
              </a:buClr>
              <a:buFont typeface="Wingdings" pitchFamily="2" charset="2"/>
              <a:buNone/>
            </a:pPr>
            <a:r>
              <a:rPr lang="en-US" sz="2400" dirty="0" smtClean="0">
                <a:latin typeface="Times New Roman" charset="0"/>
                <a:cs typeface="Times New Roman" charset="0"/>
              </a:rPr>
              <a:t>		Ex. Windows (9X, XP, NT, 2000), Linux.</a:t>
            </a:r>
          </a:p>
        </p:txBody>
      </p:sp>
    </p:spTree>
  </p:cSld>
  <p:clrMapOvr>
    <a:masterClrMapping/>
  </p:clrMapOvr>
  <p:transition spd="med">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228600" y="533400"/>
            <a:ext cx="8229600" cy="838200"/>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Functions of OS</a:t>
            </a:r>
          </a:p>
        </p:txBody>
      </p:sp>
      <p:sp>
        <p:nvSpPr>
          <p:cNvPr id="63494" name="Rectangle 3"/>
          <p:cNvSpPr>
            <a:spLocks noGrp="1" noChangeArrowheads="1"/>
          </p:cNvSpPr>
          <p:nvPr>
            <p:ph type="body" idx="1"/>
          </p:nvPr>
        </p:nvSpPr>
        <p:spPr>
          <a:xfrm>
            <a:off x="533400" y="1524000"/>
            <a:ext cx="8305800" cy="3581400"/>
          </a:xfrm>
        </p:spPr>
        <p:txBody>
          <a:bodyPr/>
          <a:lstStyle/>
          <a:p>
            <a:pPr lvl="1" eaLnBrk="1" hangingPunct="1">
              <a:buClr>
                <a:schemeClr val="hlink"/>
              </a:buClr>
              <a:buSzPct val="120000"/>
              <a:buFont typeface="Wingdings" pitchFamily="2" charset="2"/>
              <a:buChar char="ü"/>
            </a:pPr>
            <a:endParaRPr lang="en-US" sz="2600" b="1" smtClean="0">
              <a:latin typeface="Times New Roman" charset="0"/>
              <a:cs typeface="Times New Roman" charset="0"/>
            </a:endParaRPr>
          </a:p>
          <a:p>
            <a:pPr lvl="2" eaLnBrk="1" hangingPunct="1">
              <a:buFont typeface="Wingdings" pitchFamily="2" charset="2"/>
              <a:buChar char="ü"/>
            </a:pPr>
            <a:r>
              <a:rPr lang="en-US" sz="2200" b="1" smtClean="0">
                <a:latin typeface="Times New Roman" charset="0"/>
                <a:cs typeface="Times New Roman" charset="0"/>
              </a:rPr>
              <a:t>File Management</a:t>
            </a:r>
          </a:p>
          <a:p>
            <a:pPr lvl="2" eaLnBrk="1" hangingPunct="1">
              <a:buFont typeface="Wingdings" pitchFamily="2" charset="2"/>
              <a:buNone/>
            </a:pPr>
            <a:endParaRPr lang="en-US" sz="2200" b="1" smtClean="0">
              <a:latin typeface="Times New Roman" charset="0"/>
              <a:cs typeface="Times New Roman" charset="0"/>
            </a:endParaRPr>
          </a:p>
          <a:p>
            <a:pPr lvl="2" eaLnBrk="1" hangingPunct="1">
              <a:buFont typeface="Wingdings" pitchFamily="2" charset="2"/>
              <a:buChar char="ü"/>
            </a:pPr>
            <a:r>
              <a:rPr lang="en-US" sz="2200" b="1" smtClean="0">
                <a:latin typeface="Times New Roman" charset="0"/>
                <a:cs typeface="Times New Roman" charset="0"/>
              </a:rPr>
              <a:t>Memory Management</a:t>
            </a:r>
          </a:p>
          <a:p>
            <a:pPr lvl="2" eaLnBrk="1" hangingPunct="1">
              <a:buFont typeface="Wingdings" pitchFamily="2" charset="2"/>
              <a:buChar char="ü"/>
            </a:pPr>
            <a:endParaRPr lang="en-US" sz="2200" b="1" smtClean="0">
              <a:latin typeface="Times New Roman" charset="0"/>
              <a:cs typeface="Times New Roman" charset="0"/>
            </a:endParaRPr>
          </a:p>
          <a:p>
            <a:pPr lvl="2" eaLnBrk="1" hangingPunct="1">
              <a:buFont typeface="Wingdings" pitchFamily="2" charset="2"/>
              <a:buChar char="ü"/>
            </a:pPr>
            <a:r>
              <a:rPr lang="en-US" sz="2200" b="1" smtClean="0">
                <a:latin typeface="Times New Roman" charset="0"/>
                <a:cs typeface="Times New Roman" charset="0"/>
              </a:rPr>
              <a:t>Process Management</a:t>
            </a:r>
          </a:p>
          <a:p>
            <a:pPr lvl="2" eaLnBrk="1" hangingPunct="1">
              <a:buFont typeface="Wingdings" pitchFamily="2" charset="2"/>
              <a:buChar char="ü"/>
            </a:pPr>
            <a:endParaRPr lang="en-US" sz="2200" b="1" smtClean="0">
              <a:latin typeface="Times New Roman" charset="0"/>
              <a:cs typeface="Times New Roman" charset="0"/>
            </a:endParaRPr>
          </a:p>
          <a:p>
            <a:pPr lvl="2" eaLnBrk="1" hangingPunct="1">
              <a:buFont typeface="Wingdings" pitchFamily="2" charset="2"/>
              <a:buChar char="ü"/>
            </a:pPr>
            <a:r>
              <a:rPr lang="en-US" sz="2200" b="1" smtClean="0">
                <a:latin typeface="Times New Roman" charset="0"/>
                <a:cs typeface="Times New Roman" charset="0"/>
              </a:rPr>
              <a:t>Device Management </a:t>
            </a:r>
          </a:p>
        </p:txBody>
      </p:sp>
    </p:spTree>
  </p:cSld>
  <p:clrMapOvr>
    <a:masterClrMapping/>
  </p:clrMapOvr>
  <p:transition spd="med">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228600" y="533400"/>
            <a:ext cx="8229600" cy="838200"/>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Types of Processing </a:t>
            </a:r>
          </a:p>
        </p:txBody>
      </p:sp>
      <p:sp>
        <p:nvSpPr>
          <p:cNvPr id="64518" name="Rectangle 3"/>
          <p:cNvSpPr>
            <a:spLocks noGrp="1" noChangeArrowheads="1"/>
          </p:cNvSpPr>
          <p:nvPr>
            <p:ph type="body" idx="1"/>
          </p:nvPr>
        </p:nvSpPr>
        <p:spPr>
          <a:xfrm>
            <a:off x="533400" y="1981200"/>
            <a:ext cx="8305800" cy="3581400"/>
          </a:xfrm>
        </p:spPr>
        <p:txBody>
          <a:bodyPr/>
          <a:lstStyle/>
          <a:p>
            <a:pPr lvl="1" eaLnBrk="1" hangingPunct="1">
              <a:lnSpc>
                <a:spcPct val="90000"/>
              </a:lnSpc>
              <a:buClr>
                <a:schemeClr val="hlink"/>
              </a:buClr>
              <a:buSzPct val="120000"/>
              <a:buFont typeface="Wingdings" pitchFamily="2" charset="2"/>
              <a:buChar char="ü"/>
            </a:pPr>
            <a:r>
              <a:rPr lang="en-US" sz="3200" smtClean="0">
                <a:latin typeface="Times New Roman" charset="0"/>
                <a:cs typeface="Times New Roman" charset="0"/>
              </a:rPr>
              <a:t>Serial Processing</a:t>
            </a:r>
          </a:p>
          <a:p>
            <a:pPr lvl="1" eaLnBrk="1" hangingPunct="1">
              <a:lnSpc>
                <a:spcPct val="90000"/>
              </a:lnSpc>
              <a:buFont typeface="Wingdings" pitchFamily="2" charset="2"/>
              <a:buNone/>
            </a:pPr>
            <a:r>
              <a:rPr lang="en-US" sz="3200" smtClean="0">
                <a:latin typeface="Times New Roman" charset="0"/>
                <a:cs typeface="Times New Roman" charset="0"/>
              </a:rPr>
              <a:t>			</a:t>
            </a:r>
            <a:r>
              <a:rPr lang="en-US" sz="3000" smtClean="0">
                <a:latin typeface="Times New Roman" charset="0"/>
                <a:cs typeface="Times New Roman" charset="0"/>
              </a:rPr>
              <a:t>The job is processed at the time when   			it is submitted.</a:t>
            </a:r>
          </a:p>
          <a:p>
            <a:pPr lvl="1" eaLnBrk="1" hangingPunct="1">
              <a:lnSpc>
                <a:spcPct val="90000"/>
              </a:lnSpc>
              <a:buFont typeface="Wingdings" pitchFamily="2" charset="2"/>
              <a:buNone/>
            </a:pPr>
            <a:endParaRPr lang="en-US" sz="3000" smtClean="0">
              <a:latin typeface="Times New Roman" charset="0"/>
              <a:cs typeface="Times New Roman" charset="0"/>
            </a:endParaRPr>
          </a:p>
          <a:p>
            <a:pPr lvl="1" eaLnBrk="1" hangingPunct="1">
              <a:lnSpc>
                <a:spcPct val="90000"/>
              </a:lnSpc>
              <a:buClr>
                <a:schemeClr val="hlink"/>
              </a:buClr>
              <a:buSzPct val="120000"/>
              <a:buFont typeface="Wingdings" pitchFamily="2" charset="2"/>
              <a:buChar char="ü"/>
            </a:pPr>
            <a:r>
              <a:rPr lang="en-US" sz="3200" smtClean="0">
                <a:latin typeface="Times New Roman" charset="0"/>
                <a:cs typeface="Times New Roman" charset="0"/>
              </a:rPr>
              <a:t>Batch Processing</a:t>
            </a:r>
            <a:r>
              <a:rPr lang="en-US" smtClean="0">
                <a:latin typeface="Times New Roman" charset="0"/>
                <a:cs typeface="Times New Roman" charset="0"/>
              </a:rPr>
              <a:t> </a:t>
            </a:r>
          </a:p>
          <a:p>
            <a:pPr eaLnBrk="1" hangingPunct="1">
              <a:lnSpc>
                <a:spcPct val="90000"/>
              </a:lnSpc>
              <a:buFont typeface="Wingdings" pitchFamily="2" charset="2"/>
              <a:buNone/>
            </a:pPr>
            <a:r>
              <a:rPr lang="en-US" smtClean="0">
                <a:latin typeface="Times New Roman" charset="0"/>
                <a:cs typeface="Times New Roman" charset="0"/>
              </a:rPr>
              <a:t>			</a:t>
            </a:r>
            <a:r>
              <a:rPr lang="en-US" sz="2600" smtClean="0">
                <a:latin typeface="Times New Roman" charset="0"/>
                <a:cs typeface="Times New Roman" charset="0"/>
              </a:rPr>
              <a:t>The similar jobs are bunched together and 		are kept for processing at an later time.</a:t>
            </a:r>
          </a:p>
        </p:txBody>
      </p:sp>
    </p:spTree>
  </p:cSld>
  <p:clrMapOvr>
    <a:masterClrMapping/>
  </p:clrMapOvr>
  <p:transition spd="med">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228600" y="533400"/>
            <a:ext cx="8229600" cy="838200"/>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MS-DOS Overview</a:t>
            </a:r>
          </a:p>
        </p:txBody>
      </p:sp>
      <p:sp>
        <p:nvSpPr>
          <p:cNvPr id="65542" name="Rectangle 3"/>
          <p:cNvSpPr>
            <a:spLocks noGrp="1" noChangeArrowheads="1"/>
          </p:cNvSpPr>
          <p:nvPr>
            <p:ph type="body" idx="1"/>
          </p:nvPr>
        </p:nvSpPr>
        <p:spPr>
          <a:xfrm>
            <a:off x="381000" y="1600200"/>
            <a:ext cx="8305800" cy="4800600"/>
          </a:xfrm>
        </p:spPr>
        <p:txBody>
          <a:bodyPr/>
          <a:lstStyle/>
          <a:p>
            <a:pPr eaLnBrk="1" hangingPunct="1">
              <a:lnSpc>
                <a:spcPct val="80000"/>
              </a:lnSpc>
              <a:buFont typeface="Wingdings" pitchFamily="2" charset="2"/>
              <a:buChar char="ü"/>
            </a:pPr>
            <a:r>
              <a:rPr lang="en-US" altLang="zh-CN" sz="2000" smtClean="0">
                <a:latin typeface="Times New Roman" charset="0"/>
                <a:ea typeface="宋体" pitchFamily="2" charset="-122"/>
              </a:rPr>
              <a:t>MS-DOS is an acronym for MicroSoft Disk Operating System </a:t>
            </a:r>
            <a:endParaRPr lang="en-US" sz="2000" smtClean="0">
              <a:latin typeface="Times New Roman" charset="0"/>
              <a:ea typeface="宋体" pitchFamily="2" charset="-122"/>
            </a:endParaRPr>
          </a:p>
          <a:p>
            <a:pPr eaLnBrk="1" hangingPunct="1">
              <a:lnSpc>
                <a:spcPct val="80000"/>
              </a:lnSpc>
              <a:buFont typeface="Wingdings" pitchFamily="2" charset="2"/>
              <a:buChar char="ü"/>
            </a:pPr>
            <a:endParaRPr lang="en-US" sz="2000" smtClean="0">
              <a:latin typeface="Times New Roman" charset="0"/>
              <a:ea typeface="宋体" pitchFamily="2" charset="-122"/>
            </a:endParaRPr>
          </a:p>
          <a:p>
            <a:pPr eaLnBrk="1" hangingPunct="1">
              <a:lnSpc>
                <a:spcPct val="80000"/>
              </a:lnSpc>
              <a:buFont typeface="Wingdings" pitchFamily="2" charset="2"/>
              <a:buChar char="ü"/>
            </a:pPr>
            <a:r>
              <a:rPr lang="en-US" sz="2000" smtClean="0">
                <a:latin typeface="Times New Roman" charset="0"/>
                <a:ea typeface="宋体" pitchFamily="2" charset="-122"/>
              </a:rPr>
              <a:t>It is a CUI based operating system.</a:t>
            </a:r>
          </a:p>
          <a:p>
            <a:pPr eaLnBrk="1" hangingPunct="1">
              <a:lnSpc>
                <a:spcPct val="80000"/>
              </a:lnSpc>
              <a:buFont typeface="Wingdings" pitchFamily="2" charset="2"/>
              <a:buChar char="ü"/>
            </a:pPr>
            <a:endParaRPr lang="en-US" sz="2000" smtClean="0">
              <a:latin typeface="Times New Roman" charset="0"/>
              <a:ea typeface="宋体" pitchFamily="2" charset="-122"/>
            </a:endParaRPr>
          </a:p>
          <a:p>
            <a:pPr eaLnBrk="1" hangingPunct="1">
              <a:lnSpc>
                <a:spcPct val="80000"/>
              </a:lnSpc>
              <a:buFont typeface="Wingdings" pitchFamily="2" charset="2"/>
              <a:buChar char="ü"/>
            </a:pPr>
            <a:r>
              <a:rPr lang="en-US" sz="2000" smtClean="0">
                <a:latin typeface="Times New Roman" charset="0"/>
                <a:ea typeface="宋体" pitchFamily="2" charset="-122"/>
              </a:rPr>
              <a:t>It provides user with a command prompt (generally called as C:\) where various command could be typed.</a:t>
            </a:r>
          </a:p>
          <a:p>
            <a:pPr eaLnBrk="1" hangingPunct="1">
              <a:lnSpc>
                <a:spcPct val="80000"/>
              </a:lnSpc>
              <a:buFont typeface="Wingdings" pitchFamily="2" charset="2"/>
              <a:buChar char="ü"/>
            </a:pPr>
            <a:endParaRPr lang="en-US" altLang="zh-CN" sz="2000" smtClean="0">
              <a:latin typeface="Times New Roman" charset="0"/>
              <a:ea typeface="宋体" pitchFamily="2" charset="-122"/>
            </a:endParaRPr>
          </a:p>
          <a:p>
            <a:pPr eaLnBrk="1" hangingPunct="1">
              <a:lnSpc>
                <a:spcPct val="80000"/>
              </a:lnSpc>
              <a:buFont typeface="Wingdings" pitchFamily="2" charset="2"/>
              <a:buChar char="ü"/>
            </a:pPr>
            <a:r>
              <a:rPr lang="en-US" altLang="zh-CN" sz="2000" smtClean="0">
                <a:latin typeface="Times New Roman" charset="0"/>
                <a:ea typeface="宋体" pitchFamily="2" charset="-122"/>
              </a:rPr>
              <a:t>When one operates in the DOS environment, one interacts with the command interpreter, which interprets the commands given by user.</a:t>
            </a:r>
            <a:endParaRPr lang="en-US" sz="2000" smtClean="0">
              <a:latin typeface="Times New Roman" charset="0"/>
            </a:endParaRPr>
          </a:p>
          <a:p>
            <a:pPr eaLnBrk="1" hangingPunct="1">
              <a:lnSpc>
                <a:spcPct val="80000"/>
              </a:lnSpc>
              <a:buFont typeface="Wingdings" pitchFamily="2" charset="2"/>
              <a:buChar char="ü"/>
            </a:pPr>
            <a:endParaRPr lang="en-US" sz="2000" smtClean="0">
              <a:latin typeface="Times New Roman" charset="0"/>
            </a:endParaRPr>
          </a:p>
          <a:p>
            <a:pPr eaLnBrk="1" hangingPunct="1">
              <a:lnSpc>
                <a:spcPct val="80000"/>
              </a:lnSpc>
              <a:buFont typeface="Wingdings" pitchFamily="2" charset="2"/>
              <a:buChar char="ü"/>
            </a:pPr>
            <a:r>
              <a:rPr lang="en-US" sz="2000" smtClean="0">
                <a:latin typeface="Times New Roman" charset="0"/>
              </a:rPr>
              <a:t>It provides an environment for execution of various application programs like MS-Word, MODBANKER, ISBS etc.</a:t>
            </a:r>
          </a:p>
          <a:p>
            <a:pPr eaLnBrk="1" hangingPunct="1">
              <a:lnSpc>
                <a:spcPct val="80000"/>
              </a:lnSpc>
              <a:buFont typeface="Wingdings" pitchFamily="2" charset="2"/>
              <a:buNone/>
            </a:pPr>
            <a:endParaRPr lang="en-US" sz="2000" smtClean="0">
              <a:latin typeface="Times New Roman" charset="0"/>
            </a:endParaRPr>
          </a:p>
          <a:p>
            <a:pPr eaLnBrk="1" hangingPunct="1">
              <a:lnSpc>
                <a:spcPct val="80000"/>
              </a:lnSpc>
              <a:buFont typeface="Wingdings" pitchFamily="2" charset="2"/>
              <a:buNone/>
            </a:pPr>
            <a:endParaRPr lang="en-US" sz="2000" smtClean="0">
              <a:latin typeface="Times New Roman" charset="0"/>
            </a:endParaRPr>
          </a:p>
        </p:txBody>
      </p:sp>
    </p:spTree>
  </p:cSld>
  <p:clrMapOvr>
    <a:masterClrMapping/>
  </p:clrMapOvr>
  <p:transition spd="med">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228600" y="304800"/>
            <a:ext cx="8229600" cy="838200"/>
          </a:xfrm>
        </p:spPr>
        <p:txBody>
          <a:bodyPr>
            <a:normAutofit/>
          </a:bodyPr>
          <a:lstStyle/>
          <a:p>
            <a:pPr eaLnBrk="1" hangingPunct="1">
              <a:defRPr/>
            </a:pPr>
            <a:r>
              <a:rPr lang="en-US" sz="3200" b="1" dirty="0" smtClean="0">
                <a:solidFill>
                  <a:schemeClr val="hlink"/>
                </a:solidFill>
                <a:latin typeface="Times New Roman" pitchFamily="18" charset="0"/>
                <a:ea typeface="+mn-ea"/>
                <a:cs typeface="+mn-cs"/>
              </a:rPr>
              <a:t>What is Command</a:t>
            </a:r>
          </a:p>
        </p:txBody>
      </p:sp>
      <p:sp>
        <p:nvSpPr>
          <p:cNvPr id="66566" name="Rectangle 3"/>
          <p:cNvSpPr>
            <a:spLocks noGrp="1" noChangeArrowheads="1"/>
          </p:cNvSpPr>
          <p:nvPr>
            <p:ph type="body" idx="1"/>
          </p:nvPr>
        </p:nvSpPr>
        <p:spPr>
          <a:xfrm>
            <a:off x="381000" y="1447800"/>
            <a:ext cx="8305800" cy="5029200"/>
          </a:xfrm>
        </p:spPr>
        <p:txBody>
          <a:bodyPr/>
          <a:lstStyle/>
          <a:p>
            <a:pPr eaLnBrk="1" hangingPunct="1">
              <a:lnSpc>
                <a:spcPct val="90000"/>
              </a:lnSpc>
              <a:buFont typeface="Wingdings" pitchFamily="2" charset="2"/>
              <a:buChar char="ü"/>
            </a:pPr>
            <a:r>
              <a:rPr lang="en-US" altLang="zh-CN" sz="2400" dirty="0" smtClean="0">
                <a:latin typeface="Times New Roman" charset="0"/>
                <a:ea typeface="宋体" pitchFamily="2" charset="-122"/>
              </a:rPr>
              <a:t>It is a string of characters which tells the computer what to do.</a:t>
            </a:r>
            <a:endParaRPr lang="en-US" sz="2400" dirty="0" smtClean="0">
              <a:latin typeface="Times New Roman" charset="0"/>
              <a:ea typeface="宋体" pitchFamily="2" charset="-122"/>
            </a:endParaRPr>
          </a:p>
          <a:p>
            <a:pPr eaLnBrk="1" hangingPunct="1">
              <a:lnSpc>
                <a:spcPct val="90000"/>
              </a:lnSpc>
              <a:buFont typeface="Wingdings" pitchFamily="2" charset="2"/>
              <a:buChar char="ü"/>
            </a:pPr>
            <a:endParaRPr lang="en-US" sz="2400" dirty="0" smtClean="0">
              <a:latin typeface="Times New Roman" charset="0"/>
              <a:ea typeface="宋体" pitchFamily="2" charset="-122"/>
            </a:endParaRPr>
          </a:p>
          <a:p>
            <a:pPr eaLnBrk="1" hangingPunct="1">
              <a:lnSpc>
                <a:spcPct val="90000"/>
              </a:lnSpc>
              <a:buFont typeface="Wingdings" pitchFamily="2" charset="2"/>
              <a:buChar char="ü"/>
            </a:pPr>
            <a:r>
              <a:rPr lang="en-US" altLang="zh-CN" sz="2400" dirty="0" smtClean="0">
                <a:latin typeface="Times New Roman" charset="0"/>
                <a:ea typeface="宋体" pitchFamily="2" charset="-122"/>
              </a:rPr>
              <a:t>When one types commands to a computer, one is conversing with the operating system's command interpreter. </a:t>
            </a:r>
          </a:p>
          <a:p>
            <a:pPr eaLnBrk="1" hangingPunct="1">
              <a:lnSpc>
                <a:spcPct val="90000"/>
              </a:lnSpc>
              <a:buFont typeface="Wingdings" pitchFamily="2" charset="2"/>
              <a:buChar char="ü"/>
            </a:pPr>
            <a:endParaRPr lang="en-US" sz="2400" dirty="0" smtClean="0">
              <a:latin typeface="Times New Roman" charset="0"/>
              <a:ea typeface="宋体" pitchFamily="2" charset="-122"/>
            </a:endParaRPr>
          </a:p>
          <a:p>
            <a:pPr eaLnBrk="1" hangingPunct="1">
              <a:lnSpc>
                <a:spcPct val="90000"/>
              </a:lnSpc>
              <a:buFont typeface="Wingdings" pitchFamily="2" charset="2"/>
              <a:buChar char="ü"/>
            </a:pPr>
            <a:r>
              <a:rPr lang="en-US" sz="2400" dirty="0" smtClean="0">
                <a:latin typeface="Times New Roman" charset="0"/>
                <a:ea typeface="宋体" pitchFamily="2" charset="-122"/>
              </a:rPr>
              <a:t>For example, to copy a file called file.txt from the 3-1/2" floppy drive to the hard drive, one could type</a:t>
            </a:r>
          </a:p>
          <a:p>
            <a:pPr eaLnBrk="1" hangingPunct="1">
              <a:lnSpc>
                <a:spcPct val="90000"/>
              </a:lnSpc>
              <a:buFontTx/>
              <a:buNone/>
            </a:pPr>
            <a:r>
              <a:rPr lang="en-US" sz="2400" dirty="0" smtClean="0">
                <a:latin typeface="Times New Roman" charset="0"/>
                <a:ea typeface="宋体" pitchFamily="2" charset="-122"/>
              </a:rPr>
              <a:t>	</a:t>
            </a:r>
          </a:p>
          <a:p>
            <a:pPr eaLnBrk="1" hangingPunct="1">
              <a:lnSpc>
                <a:spcPct val="90000"/>
              </a:lnSpc>
              <a:buFontTx/>
              <a:buNone/>
            </a:pPr>
            <a:r>
              <a:rPr lang="en-US" sz="2400" dirty="0" smtClean="0">
                <a:latin typeface="Times New Roman" charset="0"/>
                <a:ea typeface="宋体" pitchFamily="2" charset="-122"/>
              </a:rPr>
              <a:t>		C:\&gt; copy a:\file.txt c:\ </a:t>
            </a:r>
          </a:p>
          <a:p>
            <a:pPr eaLnBrk="1" hangingPunct="1">
              <a:lnSpc>
                <a:spcPct val="90000"/>
              </a:lnSpc>
              <a:buFontTx/>
              <a:buNone/>
            </a:pPr>
            <a:endParaRPr lang="en-US" sz="2400" dirty="0" smtClean="0">
              <a:latin typeface="Times New Roman" charset="0"/>
              <a:ea typeface="宋体" pitchFamily="2" charset="-122"/>
            </a:endParaRPr>
          </a:p>
          <a:p>
            <a:pPr eaLnBrk="1" hangingPunct="1">
              <a:lnSpc>
                <a:spcPct val="90000"/>
              </a:lnSpc>
              <a:buFontTx/>
              <a:buNone/>
            </a:pPr>
            <a:r>
              <a:rPr lang="en-US" sz="2400" dirty="0" smtClean="0">
                <a:latin typeface="Times New Roman" charset="0"/>
                <a:ea typeface="宋体" pitchFamily="2" charset="-122"/>
              </a:rPr>
              <a:t>	The word "copy" is a DOS command which causes files to be copied from one location to another </a:t>
            </a:r>
          </a:p>
        </p:txBody>
      </p:sp>
    </p:spTree>
  </p:cSld>
  <p:clrMapOvr>
    <a:masterClrMapping/>
  </p:clrMapOvr>
  <p:transition spd="med">
    <p:wedg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1108</Words>
  <Application>Microsoft Office PowerPoint</Application>
  <PresentationFormat>On-screen Show (4:3)</PresentationFormat>
  <Paragraphs>243</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   Operating System</vt:lpstr>
      <vt:lpstr>What is Operating System </vt:lpstr>
      <vt:lpstr>Slide 3</vt:lpstr>
      <vt:lpstr>Types of OS </vt:lpstr>
      <vt:lpstr>A Second Classification </vt:lpstr>
      <vt:lpstr>Functions of OS</vt:lpstr>
      <vt:lpstr>Types of Processing </vt:lpstr>
      <vt:lpstr>MS-DOS Overview</vt:lpstr>
      <vt:lpstr>What is Command</vt:lpstr>
      <vt:lpstr>Entering the DOS Environment</vt:lpstr>
      <vt:lpstr>Files and Directory</vt:lpstr>
      <vt:lpstr>Filenames in DOS?</vt:lpstr>
      <vt:lpstr>Organization of files in DOS</vt:lpstr>
      <vt:lpstr>Organization of files in DOS (Contd.)</vt:lpstr>
      <vt:lpstr>Organization of files in DOS (Contd.)</vt:lpstr>
      <vt:lpstr>Some DOS Commands</vt:lpstr>
      <vt:lpstr>Some DOS Commands (Contd.)</vt:lpstr>
      <vt:lpstr>Some DOS Commands (Contd.)</vt:lpstr>
      <vt:lpstr>Some DOS Commands (Contd.)</vt:lpstr>
      <vt:lpstr>Some DOS Commands (Contd.)</vt:lpstr>
      <vt:lpstr>Overview of Windows</vt:lpstr>
      <vt:lpstr>Folders and Documents</vt:lpstr>
      <vt:lpstr>Slide 23</vt:lpstr>
      <vt:lpstr>Slide 24</vt:lpstr>
      <vt:lpstr>Slide 25</vt:lpstr>
      <vt:lpstr>Slide 26</vt:lpstr>
    </vt:vector>
  </TitlesOfParts>
  <Company>raj</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Operating System</dc:title>
  <dc:creator>raj</dc:creator>
  <cp:lastModifiedBy>raj</cp:lastModifiedBy>
  <cp:revision>8</cp:revision>
  <dcterms:created xsi:type="dcterms:W3CDTF">2012-10-21T11:29:08Z</dcterms:created>
  <dcterms:modified xsi:type="dcterms:W3CDTF">2013-04-08T11:00:28Z</dcterms:modified>
</cp:coreProperties>
</file>