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1E8E14-0768-4E18-9359-1F96C338BD8D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5C5DF0-5330-4F2F-970C-EA2CB26A3C1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F4638F-ED5D-44AF-B4E0-DD6D309D5973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5427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3069D6-3397-4C4D-B539-C6176314FF71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552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093" y="4342631"/>
            <a:ext cx="5029815" cy="4117878"/>
          </a:xfrm>
          <a:noFill/>
          <a:ln/>
        </p:spPr>
        <p:txBody>
          <a:bodyPr lIns="90449" tIns="44432" rIns="90449" bIns="44432"/>
          <a:lstStyle/>
          <a:p>
            <a:pPr eaLnBrk="1" hangingPunct="1"/>
            <a:endParaRPr lang="en-US" smtClean="0"/>
          </a:p>
        </p:txBody>
      </p:sp>
      <p:sp>
        <p:nvSpPr>
          <p:cNvPr id="55300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149146" y="683491"/>
            <a:ext cx="4564319" cy="3429770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0CB08-16CA-451C-AD62-86AB760141AD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E203D-B01C-458D-B6E6-3961BDBFF4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0CB08-16CA-451C-AD62-86AB760141AD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E203D-B01C-458D-B6E6-3961BDBFF4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0CB08-16CA-451C-AD62-86AB760141AD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E203D-B01C-458D-B6E6-3961BDBFF4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0CB08-16CA-451C-AD62-86AB760141AD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E203D-B01C-458D-B6E6-3961BDBFF4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0CB08-16CA-451C-AD62-86AB760141AD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E203D-B01C-458D-B6E6-3961BDBFF4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0CB08-16CA-451C-AD62-86AB760141AD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E203D-B01C-458D-B6E6-3961BDBFF4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0CB08-16CA-451C-AD62-86AB760141AD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E203D-B01C-458D-B6E6-3961BDBFF4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0CB08-16CA-451C-AD62-86AB760141AD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E203D-B01C-458D-B6E6-3961BDBFF4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0CB08-16CA-451C-AD62-86AB760141AD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E203D-B01C-458D-B6E6-3961BDBFF4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0CB08-16CA-451C-AD62-86AB760141AD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E203D-B01C-458D-B6E6-3961BDBFF4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0CB08-16CA-451C-AD62-86AB760141AD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E203D-B01C-458D-B6E6-3961BDBFF4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80CB08-16CA-451C-AD62-86AB760141AD}" type="datetimeFigureOut">
              <a:rPr lang="en-US" smtClean="0"/>
              <a:t>4/8/2013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3E203D-B01C-458D-B6E6-3961BDBFF47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DBMS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Deadlock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pPr eaLnBrk="1" hangingPunct="1"/>
            <a:r>
              <a:rPr lang="en-US" smtClean="0"/>
              <a:t>Review: The ACID properties</a:t>
            </a:r>
          </a:p>
        </p:txBody>
      </p:sp>
      <p:sp>
        <p:nvSpPr>
          <p:cNvPr id="92160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676400" y="1905000"/>
            <a:ext cx="7162800" cy="4114800"/>
          </a:xfrm>
        </p:spPr>
        <p:txBody>
          <a:bodyPr lIns="90488" tIns="44450" rIns="90488" bIns="44450"/>
          <a:lstStyle/>
          <a:p>
            <a:pPr eaLnBrk="1" hangingPunct="1">
              <a:lnSpc>
                <a:spcPct val="110000"/>
              </a:lnSpc>
              <a:buSzPct val="60000"/>
              <a:defRPr/>
            </a:pPr>
            <a:r>
              <a:rPr lang="en-US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1800" smtClean="0">
                <a:solidFill>
                  <a:srgbClr val="0000FF"/>
                </a:solidFill>
              </a:rPr>
              <a:t>tomicity</a:t>
            </a:r>
            <a:r>
              <a:rPr lang="en-US" sz="1800" smtClean="0">
                <a:solidFill>
                  <a:schemeClr val="accent2"/>
                </a:solidFill>
              </a:rPr>
              <a:t>:	</a:t>
            </a:r>
            <a:r>
              <a:rPr lang="en-US" sz="1800" smtClean="0"/>
              <a:t>All actions in the transaction happen in their</a:t>
            </a:r>
            <a:br>
              <a:rPr lang="en-US" sz="1800" smtClean="0"/>
            </a:br>
            <a:r>
              <a:rPr lang="en-US" sz="1800" smtClean="0"/>
              <a:t>		entirety or none of them happen.</a:t>
            </a:r>
          </a:p>
          <a:p>
            <a:pPr eaLnBrk="1" hangingPunct="1">
              <a:lnSpc>
                <a:spcPct val="110000"/>
              </a:lnSpc>
              <a:buSzPct val="60000"/>
              <a:defRPr/>
            </a:pPr>
            <a:r>
              <a:rPr lang="en-US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en-US" sz="1800" smtClean="0">
                <a:solidFill>
                  <a:srgbClr val="0000FF"/>
                </a:solidFill>
              </a:rPr>
              <a:t>onsistency</a:t>
            </a:r>
            <a:r>
              <a:rPr lang="en-US" sz="1800" smtClean="0">
                <a:solidFill>
                  <a:schemeClr val="accent2"/>
                </a:solidFill>
              </a:rPr>
              <a:t>: </a:t>
            </a:r>
            <a:r>
              <a:rPr lang="en-US" sz="1800" smtClean="0"/>
              <a:t> If each transaction is consistent, and the DB</a:t>
            </a:r>
            <a:br>
              <a:rPr lang="en-US" sz="1800" smtClean="0"/>
            </a:br>
            <a:r>
              <a:rPr lang="en-US" sz="1800" smtClean="0"/>
              <a:t>		starts in a consistent state, it ends in a 			consistent state.</a:t>
            </a:r>
            <a:endParaRPr lang="en-US" sz="2000" smtClean="0"/>
          </a:p>
          <a:p>
            <a:pPr eaLnBrk="1" hangingPunct="1">
              <a:lnSpc>
                <a:spcPct val="110000"/>
              </a:lnSpc>
              <a:buSzPct val="60000"/>
              <a:defRPr/>
            </a:pPr>
            <a:r>
              <a:rPr lang="en-US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</a:t>
            </a:r>
            <a:r>
              <a:rPr lang="en-US" sz="1800" smtClean="0">
                <a:solidFill>
                  <a:srgbClr val="0000FF"/>
                </a:solidFill>
              </a:rPr>
              <a:t>solation</a:t>
            </a:r>
            <a:r>
              <a:rPr lang="en-US" sz="1800" smtClean="0">
                <a:solidFill>
                  <a:schemeClr val="accent2"/>
                </a:solidFill>
              </a:rPr>
              <a:t>: </a:t>
            </a:r>
            <a:r>
              <a:rPr lang="en-US" sz="1800" smtClean="0"/>
              <a:t> 	Execution of one transaction is isolated from 		              that of other transactions.</a:t>
            </a:r>
            <a:endParaRPr lang="en-US" sz="2000" smtClean="0"/>
          </a:p>
          <a:p>
            <a:pPr eaLnBrk="1" hangingPunct="1">
              <a:lnSpc>
                <a:spcPct val="110000"/>
              </a:lnSpc>
              <a:buSzPct val="60000"/>
              <a:defRPr/>
            </a:pPr>
            <a:r>
              <a:rPr lang="en-US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1800" smtClean="0">
                <a:solidFill>
                  <a:srgbClr val="0000FF"/>
                </a:solidFill>
              </a:rPr>
              <a:t>urability</a:t>
            </a:r>
            <a:r>
              <a:rPr lang="en-US" sz="1800" smtClean="0">
                <a:solidFill>
                  <a:schemeClr val="accent2"/>
                </a:solidFill>
              </a:rPr>
              <a:t>: </a:t>
            </a:r>
            <a:r>
              <a:rPr lang="en-US" sz="1800" smtClean="0"/>
              <a:t> 	If a transaction commits, its effects persist.</a:t>
            </a:r>
          </a:p>
          <a:p>
            <a:pPr eaLnBrk="1" hangingPunct="1">
              <a:lnSpc>
                <a:spcPct val="110000"/>
              </a:lnSpc>
              <a:buFontTx/>
              <a:buNone/>
              <a:defRPr/>
            </a:pPr>
            <a:endParaRPr lang="en-US" sz="1800" smtClean="0"/>
          </a:p>
          <a:p>
            <a:pPr eaLnBrk="1" hangingPunct="1">
              <a:lnSpc>
                <a:spcPct val="110000"/>
              </a:lnSpc>
              <a:buFontTx/>
              <a:buNone/>
              <a:defRPr/>
            </a:pPr>
            <a:endParaRPr lang="en-US" sz="1800" smtClean="0"/>
          </a:p>
        </p:txBody>
      </p:sp>
      <p:sp>
        <p:nvSpPr>
          <p:cNvPr id="921606" name="Text Box 6"/>
          <p:cNvSpPr txBox="1">
            <a:spLocks noChangeArrowheads="1"/>
          </p:cNvSpPr>
          <p:nvPr/>
        </p:nvSpPr>
        <p:spPr bwMode="auto">
          <a:xfrm>
            <a:off x="277813" y="1857375"/>
            <a:ext cx="1646237" cy="946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800" b="1" i="1">
                <a:solidFill>
                  <a:srgbClr val="E9173F"/>
                </a:solidFill>
                <a:latin typeface="Book Antiqua" pitchFamily="18" charset="0"/>
              </a:rPr>
              <a:t>Recovery</a:t>
            </a:r>
          </a:p>
          <a:p>
            <a:pPr algn="ctr" eaLnBrk="0" hangingPunct="0"/>
            <a:r>
              <a:rPr lang="en-US" sz="2800" b="1" i="1">
                <a:solidFill>
                  <a:srgbClr val="E9173F"/>
                </a:solidFill>
                <a:latin typeface="Book Antiqua" pitchFamily="18" charset="0"/>
              </a:rPr>
              <a:t>System</a:t>
            </a:r>
          </a:p>
        </p:txBody>
      </p:sp>
      <p:sp>
        <p:nvSpPr>
          <p:cNvPr id="921607" name="Text Box 7"/>
          <p:cNvSpPr txBox="1">
            <a:spLocks noChangeArrowheads="1"/>
          </p:cNvSpPr>
          <p:nvPr/>
        </p:nvSpPr>
        <p:spPr bwMode="auto">
          <a:xfrm>
            <a:off x="287338" y="4572000"/>
            <a:ext cx="1646237" cy="946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800" b="1" i="1">
                <a:solidFill>
                  <a:srgbClr val="E9173F"/>
                </a:solidFill>
                <a:latin typeface="Book Antiqua" pitchFamily="18" charset="0"/>
              </a:rPr>
              <a:t>Recovery</a:t>
            </a:r>
          </a:p>
          <a:p>
            <a:pPr algn="ctr" eaLnBrk="0" hangingPunct="0"/>
            <a:r>
              <a:rPr lang="en-US" sz="2800" b="1" i="1">
                <a:solidFill>
                  <a:srgbClr val="E9173F"/>
                </a:solidFill>
                <a:latin typeface="Book Antiqua" pitchFamily="18" charset="0"/>
              </a:rPr>
              <a:t>System</a:t>
            </a:r>
          </a:p>
        </p:txBody>
      </p:sp>
      <p:sp>
        <p:nvSpPr>
          <p:cNvPr id="921608" name="Text Box 8"/>
          <p:cNvSpPr txBox="1">
            <a:spLocks noChangeArrowheads="1"/>
          </p:cNvSpPr>
          <p:nvPr/>
        </p:nvSpPr>
        <p:spPr bwMode="auto">
          <a:xfrm>
            <a:off x="242888" y="3581400"/>
            <a:ext cx="1885950" cy="11874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b="1" i="1">
                <a:solidFill>
                  <a:srgbClr val="0000CC"/>
                </a:solidFill>
                <a:latin typeface="Book Antiqua" pitchFamily="18" charset="0"/>
              </a:rPr>
              <a:t>Concurrency</a:t>
            </a:r>
          </a:p>
          <a:p>
            <a:pPr algn="ctr" eaLnBrk="0" hangingPunct="0"/>
            <a:r>
              <a:rPr lang="en-US" b="1" i="1">
                <a:solidFill>
                  <a:srgbClr val="0000CC"/>
                </a:solidFill>
                <a:latin typeface="Book Antiqua" pitchFamily="18" charset="0"/>
              </a:rPr>
              <a:t>Control</a:t>
            </a:r>
          </a:p>
          <a:p>
            <a:pPr algn="ctr" eaLnBrk="0" hangingPunct="0"/>
            <a:r>
              <a:rPr lang="en-US" b="1" i="1">
                <a:solidFill>
                  <a:srgbClr val="0000CC"/>
                </a:solidFill>
                <a:latin typeface="Book Antiqua" pitchFamily="18" charset="0"/>
              </a:rPr>
              <a:t>System</a:t>
            </a:r>
          </a:p>
        </p:txBody>
      </p:sp>
      <p:sp>
        <p:nvSpPr>
          <p:cNvPr id="921609" name="Text Box 9"/>
          <p:cNvSpPr txBox="1">
            <a:spLocks noChangeArrowheads="1"/>
          </p:cNvSpPr>
          <p:nvPr/>
        </p:nvSpPr>
        <p:spPr bwMode="auto">
          <a:xfrm>
            <a:off x="187325" y="3048000"/>
            <a:ext cx="2014538" cy="4587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b="1" i="1">
                <a:solidFill>
                  <a:srgbClr val="2EBA2E"/>
                </a:solidFill>
                <a:latin typeface="Book Antiqua" pitchFamily="18" charset="0"/>
              </a:rPr>
              <a:t>Programmers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06" grpId="0"/>
      <p:bldP spid="921607" grpId="0"/>
      <p:bldP spid="921608" grpId="0"/>
      <p:bldP spid="92160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smtClean="0"/>
              <a:t>Deadlocks</a:t>
            </a:r>
            <a:endParaRPr lang="en-US" smtClean="0"/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Detection</a:t>
            </a:r>
          </a:p>
          <a:p>
            <a:pPr lvl="1"/>
            <a:r>
              <a:rPr lang="en-US" smtClean="0"/>
              <a:t>Wait-for graph</a:t>
            </a:r>
          </a:p>
          <a:p>
            <a:r>
              <a:rPr lang="en-US" smtClean="0"/>
              <a:t>Prevention</a:t>
            </a:r>
          </a:p>
          <a:p>
            <a:pPr lvl="1"/>
            <a:r>
              <a:rPr lang="en-US" smtClean="0"/>
              <a:t>Resource ordering</a:t>
            </a:r>
          </a:p>
          <a:p>
            <a:pPr lvl="1"/>
            <a:r>
              <a:rPr lang="en-US" smtClean="0"/>
              <a:t>Timeout</a:t>
            </a:r>
          </a:p>
          <a:p>
            <a:pPr lvl="1"/>
            <a:r>
              <a:rPr lang="en-US" smtClean="0"/>
              <a:t>Wait-die</a:t>
            </a:r>
          </a:p>
          <a:p>
            <a:pPr lvl="1"/>
            <a:r>
              <a:rPr lang="en-US" smtClean="0"/>
              <a:t>Wound-wait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Footer Placeholder 4"/>
          <p:cNvSpPr>
            <a:spLocks noGrp="1"/>
          </p:cNvSpPr>
          <p:nvPr>
            <p:ph type="ftr" sz="quarter" idx="4294967295"/>
          </p:nvPr>
        </p:nvSpPr>
        <p:spPr bwMode="auto">
          <a:xfrm>
            <a:off x="3352800" y="6477000"/>
            <a:ext cx="2895600" cy="1524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79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C1247A2A-C9B6-4516-BBBB-C96F0E80F0A8}" type="slidenum">
              <a:rPr lang="en-US"/>
              <a:pPr/>
              <a:t>3</a:t>
            </a:fld>
            <a:endParaRPr lang="en-US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981075" y="417513"/>
            <a:ext cx="7772400" cy="860425"/>
          </a:xfrm>
        </p:spPr>
        <p:txBody>
          <a:bodyPr/>
          <a:lstStyle/>
          <a:p>
            <a:r>
              <a:rPr lang="en-US" sz="4000" u="sng" smtClean="0"/>
              <a:t>Deadlock Detection</a:t>
            </a:r>
            <a:endParaRPr lang="en-US" smtClean="0"/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5163" y="1589088"/>
            <a:ext cx="7772400" cy="2449512"/>
          </a:xfrm>
        </p:spPr>
        <p:txBody>
          <a:bodyPr/>
          <a:lstStyle/>
          <a:p>
            <a:r>
              <a:rPr lang="en-US" smtClean="0"/>
              <a:t>Build Wait-For graph</a:t>
            </a:r>
          </a:p>
          <a:p>
            <a:r>
              <a:rPr lang="en-US" smtClean="0"/>
              <a:t>Use lock table structures</a:t>
            </a:r>
          </a:p>
          <a:p>
            <a:r>
              <a:rPr lang="en-US" smtClean="0"/>
              <a:t>Build incrementally or periodically</a:t>
            </a:r>
          </a:p>
          <a:p>
            <a:r>
              <a:rPr lang="en-US" smtClean="0"/>
              <a:t>When cycle found, rollback victim</a:t>
            </a:r>
          </a:p>
        </p:txBody>
      </p:sp>
      <p:sp>
        <p:nvSpPr>
          <p:cNvPr id="24582" name="Oval 4"/>
          <p:cNvSpPr>
            <a:spLocks noChangeArrowheads="1"/>
          </p:cNvSpPr>
          <p:nvPr/>
        </p:nvSpPr>
        <p:spPr bwMode="auto">
          <a:xfrm>
            <a:off x="1982788" y="4506913"/>
            <a:ext cx="630237" cy="57626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/>
              <a:t>T</a:t>
            </a:r>
            <a:r>
              <a:rPr lang="en-US"/>
              <a:t>1</a:t>
            </a:r>
            <a:endParaRPr lang="en-US" sz="3200"/>
          </a:p>
        </p:txBody>
      </p:sp>
      <p:sp>
        <p:nvSpPr>
          <p:cNvPr id="24583" name="Oval 5"/>
          <p:cNvSpPr>
            <a:spLocks noChangeArrowheads="1"/>
          </p:cNvSpPr>
          <p:nvPr/>
        </p:nvSpPr>
        <p:spPr bwMode="auto">
          <a:xfrm>
            <a:off x="2789238" y="5322888"/>
            <a:ext cx="630237" cy="57626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/>
              <a:t>T</a:t>
            </a:r>
            <a:r>
              <a:rPr lang="en-US"/>
              <a:t>3</a:t>
            </a:r>
            <a:endParaRPr lang="en-US" sz="3200"/>
          </a:p>
        </p:txBody>
      </p:sp>
      <p:sp>
        <p:nvSpPr>
          <p:cNvPr id="24584" name="Oval 6"/>
          <p:cNvSpPr>
            <a:spLocks noChangeArrowheads="1"/>
          </p:cNvSpPr>
          <p:nvPr/>
        </p:nvSpPr>
        <p:spPr bwMode="auto">
          <a:xfrm>
            <a:off x="3486150" y="4430713"/>
            <a:ext cx="630238" cy="57626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/>
              <a:t>T</a:t>
            </a:r>
            <a:r>
              <a:rPr lang="en-US"/>
              <a:t>2</a:t>
            </a:r>
            <a:endParaRPr lang="en-US" sz="3200"/>
          </a:p>
        </p:txBody>
      </p:sp>
      <p:sp>
        <p:nvSpPr>
          <p:cNvPr id="24585" name="Oval 7"/>
          <p:cNvSpPr>
            <a:spLocks noChangeArrowheads="1"/>
          </p:cNvSpPr>
          <p:nvPr/>
        </p:nvSpPr>
        <p:spPr bwMode="auto">
          <a:xfrm>
            <a:off x="4878388" y="5224463"/>
            <a:ext cx="630237" cy="57626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r"/>
            <a:r>
              <a:rPr lang="en-US" sz="3200"/>
              <a:t>T</a:t>
            </a:r>
            <a:r>
              <a:rPr lang="en-US"/>
              <a:t>6</a:t>
            </a:r>
            <a:endParaRPr lang="en-US" sz="3200"/>
          </a:p>
        </p:txBody>
      </p:sp>
      <p:sp>
        <p:nvSpPr>
          <p:cNvPr id="24586" name="Oval 8"/>
          <p:cNvSpPr>
            <a:spLocks noChangeArrowheads="1"/>
          </p:cNvSpPr>
          <p:nvPr/>
        </p:nvSpPr>
        <p:spPr bwMode="auto">
          <a:xfrm>
            <a:off x="5160963" y="4310063"/>
            <a:ext cx="630237" cy="57626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/>
              <a:t>T</a:t>
            </a:r>
            <a:r>
              <a:rPr lang="en-US"/>
              <a:t>5</a:t>
            </a:r>
            <a:endParaRPr lang="en-US" sz="3200"/>
          </a:p>
        </p:txBody>
      </p:sp>
      <p:sp>
        <p:nvSpPr>
          <p:cNvPr id="24587" name="Line 9"/>
          <p:cNvSpPr>
            <a:spLocks noChangeShapeType="1"/>
          </p:cNvSpPr>
          <p:nvPr/>
        </p:nvSpPr>
        <p:spPr bwMode="auto">
          <a:xfrm>
            <a:off x="2492375" y="5018088"/>
            <a:ext cx="392113" cy="349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8" name="Line 10"/>
          <p:cNvSpPr>
            <a:spLocks noChangeShapeType="1"/>
          </p:cNvSpPr>
          <p:nvPr/>
        </p:nvSpPr>
        <p:spPr bwMode="auto">
          <a:xfrm flipV="1">
            <a:off x="3276600" y="4995863"/>
            <a:ext cx="369888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9" name="Line 11"/>
          <p:cNvSpPr>
            <a:spLocks noChangeShapeType="1"/>
          </p:cNvSpPr>
          <p:nvPr/>
        </p:nvSpPr>
        <p:spPr bwMode="auto">
          <a:xfrm flipH="1">
            <a:off x="2613025" y="4735513"/>
            <a:ext cx="849313" cy="111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0" name="Line 12"/>
          <p:cNvSpPr>
            <a:spLocks noChangeShapeType="1"/>
          </p:cNvSpPr>
          <p:nvPr/>
        </p:nvSpPr>
        <p:spPr bwMode="auto">
          <a:xfrm flipH="1">
            <a:off x="4125913" y="4583113"/>
            <a:ext cx="1012825" cy="873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1" name="Line 13"/>
          <p:cNvSpPr>
            <a:spLocks noChangeShapeType="1"/>
          </p:cNvSpPr>
          <p:nvPr/>
        </p:nvSpPr>
        <p:spPr bwMode="auto">
          <a:xfrm flipH="1" flipV="1">
            <a:off x="4027488" y="4941888"/>
            <a:ext cx="849312" cy="4683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2" name="Oval 14"/>
          <p:cNvSpPr>
            <a:spLocks noChangeArrowheads="1"/>
          </p:cNvSpPr>
          <p:nvPr/>
        </p:nvSpPr>
        <p:spPr bwMode="auto">
          <a:xfrm>
            <a:off x="1243013" y="5192713"/>
            <a:ext cx="630237" cy="57626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/>
              <a:t>T</a:t>
            </a:r>
            <a:r>
              <a:rPr lang="en-US"/>
              <a:t>4</a:t>
            </a:r>
            <a:endParaRPr lang="en-US" sz="3200"/>
          </a:p>
        </p:txBody>
      </p:sp>
      <p:sp>
        <p:nvSpPr>
          <p:cNvPr id="24593" name="Oval 15"/>
          <p:cNvSpPr>
            <a:spLocks noChangeArrowheads="1"/>
          </p:cNvSpPr>
          <p:nvPr/>
        </p:nvSpPr>
        <p:spPr bwMode="auto">
          <a:xfrm>
            <a:off x="6315075" y="4876800"/>
            <a:ext cx="630238" cy="57626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/>
              <a:t>T</a:t>
            </a:r>
            <a:r>
              <a:rPr lang="en-US"/>
              <a:t>7</a:t>
            </a:r>
            <a:endParaRPr lang="en-US" sz="3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/>
                <a:cs typeface="굴림"/>
              </a:rPr>
              <a:t>Deadlock Detection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19200"/>
            <a:ext cx="9144000" cy="4953000"/>
          </a:xfrm>
        </p:spPr>
        <p:txBody>
          <a:bodyPr/>
          <a:lstStyle/>
          <a:p>
            <a:r>
              <a:rPr lang="en-US" altLang="ko-KR" sz="1800" smtClean="0">
                <a:ea typeface="굴림"/>
                <a:cs typeface="굴림"/>
              </a:rPr>
              <a:t>Deadlocks can be described as </a:t>
            </a:r>
            <a:r>
              <a:rPr lang="en-US" altLang="ko-KR" sz="1800" smtClean="0">
                <a:solidFill>
                  <a:srgbClr val="0066FF"/>
                </a:solidFill>
                <a:ea typeface="굴림"/>
                <a:cs typeface="굴림"/>
              </a:rPr>
              <a:t>a </a:t>
            </a:r>
            <a:r>
              <a:rPr lang="en-US" altLang="ko-KR" sz="1800" i="1" smtClean="0">
                <a:solidFill>
                  <a:srgbClr val="0066FF"/>
                </a:solidFill>
                <a:ea typeface="굴림"/>
                <a:cs typeface="굴림"/>
              </a:rPr>
              <a:t>wait-for graph</a:t>
            </a:r>
            <a:r>
              <a:rPr lang="en-US" altLang="ko-KR" sz="1800" smtClean="0">
                <a:ea typeface="굴림"/>
                <a:cs typeface="굴림"/>
              </a:rPr>
              <a:t>, which consists of a pair </a:t>
            </a:r>
            <a:r>
              <a:rPr lang="en-US" altLang="ko-KR" sz="1800" i="1" smtClean="0">
                <a:ea typeface="굴림"/>
                <a:cs typeface="굴림"/>
              </a:rPr>
              <a:t>G</a:t>
            </a:r>
            <a:r>
              <a:rPr lang="en-US" altLang="ko-KR" sz="1800" smtClean="0">
                <a:ea typeface="굴림"/>
                <a:cs typeface="굴림"/>
              </a:rPr>
              <a:t> = (</a:t>
            </a:r>
            <a:r>
              <a:rPr lang="en-US" altLang="ko-KR" sz="1800" i="1" smtClean="0">
                <a:ea typeface="굴림"/>
                <a:cs typeface="굴림"/>
              </a:rPr>
              <a:t>V</a:t>
            </a:r>
            <a:r>
              <a:rPr lang="en-US" altLang="ko-KR" sz="1800" smtClean="0">
                <a:ea typeface="굴림"/>
                <a:cs typeface="굴림"/>
              </a:rPr>
              <a:t>,</a:t>
            </a:r>
            <a:r>
              <a:rPr lang="en-US" altLang="ko-KR" sz="1800" i="1" smtClean="0">
                <a:ea typeface="굴림"/>
                <a:cs typeface="굴림"/>
              </a:rPr>
              <a:t>E</a:t>
            </a:r>
            <a:r>
              <a:rPr lang="en-US" altLang="ko-KR" sz="1800" smtClean="0">
                <a:ea typeface="굴림"/>
                <a:cs typeface="굴림"/>
              </a:rPr>
              <a:t>), </a:t>
            </a:r>
          </a:p>
          <a:p>
            <a:pPr lvl="1"/>
            <a:r>
              <a:rPr lang="en-US" altLang="ko-KR" sz="1800" i="1" smtClean="0">
                <a:ea typeface="굴림"/>
                <a:cs typeface="굴림"/>
              </a:rPr>
              <a:t>V</a:t>
            </a:r>
            <a:r>
              <a:rPr lang="en-US" altLang="ko-KR" sz="1800" smtClean="0">
                <a:ea typeface="굴림"/>
                <a:cs typeface="굴림"/>
              </a:rPr>
              <a:t> is a set of vertices (all the transactions in the system)</a:t>
            </a:r>
          </a:p>
          <a:p>
            <a:pPr lvl="1"/>
            <a:r>
              <a:rPr lang="en-US" altLang="ko-KR" sz="1800" i="1" smtClean="0">
                <a:ea typeface="굴림"/>
                <a:cs typeface="굴림"/>
              </a:rPr>
              <a:t>E</a:t>
            </a:r>
            <a:r>
              <a:rPr lang="en-US" altLang="ko-KR" sz="1800" smtClean="0">
                <a:ea typeface="굴림"/>
                <a:cs typeface="굴림"/>
              </a:rPr>
              <a:t> is a set of edges; each element is an ordered pair </a:t>
            </a:r>
            <a:r>
              <a:rPr lang="en-US" altLang="ko-KR" sz="1800" i="1" smtClean="0">
                <a:ea typeface="굴림"/>
                <a:cs typeface="굴림"/>
              </a:rPr>
              <a:t>T</a:t>
            </a:r>
            <a:r>
              <a:rPr lang="en-US" altLang="ko-KR" sz="1800" i="1" baseline="-25000" smtClean="0">
                <a:ea typeface="굴림"/>
                <a:cs typeface="굴림"/>
              </a:rPr>
              <a:t>i</a:t>
            </a:r>
            <a:r>
              <a:rPr lang="en-US" altLang="ko-KR" sz="1800" smtClean="0">
                <a:ea typeface="굴림"/>
                <a:cs typeface="굴림"/>
              </a:rPr>
              <a:t> </a:t>
            </a:r>
            <a:r>
              <a:rPr lang="en-US" altLang="ko-KR" sz="1800" smtClean="0">
                <a:ea typeface="굴림"/>
                <a:cs typeface="굴림"/>
                <a:sym typeface="Symbol" pitchFamily="18" charset="2"/>
              </a:rPr>
              <a:t></a:t>
            </a:r>
            <a:r>
              <a:rPr lang="en-US" altLang="ko-KR" sz="1800" i="1" smtClean="0">
                <a:ea typeface="굴림"/>
                <a:cs typeface="굴림"/>
              </a:rPr>
              <a:t>T</a:t>
            </a:r>
            <a:r>
              <a:rPr lang="en-US" altLang="ko-KR" sz="1800" i="1" baseline="-25000" smtClean="0">
                <a:ea typeface="굴림"/>
                <a:cs typeface="굴림"/>
              </a:rPr>
              <a:t>j</a:t>
            </a:r>
            <a:r>
              <a:rPr lang="en-US" altLang="ko-KR" sz="1800" smtClean="0">
                <a:ea typeface="굴림"/>
                <a:cs typeface="굴림"/>
              </a:rPr>
              <a:t>.  </a:t>
            </a:r>
          </a:p>
          <a:p>
            <a:r>
              <a:rPr lang="en-US" altLang="ko-KR" sz="1800" smtClean="0">
                <a:ea typeface="굴림"/>
                <a:cs typeface="굴림"/>
              </a:rPr>
              <a:t>If </a:t>
            </a:r>
            <a:r>
              <a:rPr lang="en-US" altLang="ko-KR" sz="1800" i="1" smtClean="0">
                <a:ea typeface="굴림"/>
                <a:cs typeface="굴림"/>
              </a:rPr>
              <a:t>T</a:t>
            </a:r>
            <a:r>
              <a:rPr lang="en-US" altLang="ko-KR" sz="1800" i="1" baseline="-25000" smtClean="0">
                <a:ea typeface="굴림"/>
                <a:cs typeface="굴림"/>
              </a:rPr>
              <a:t>i </a:t>
            </a:r>
            <a:r>
              <a:rPr lang="en-US" altLang="ko-KR" sz="1800" i="1" smtClean="0">
                <a:ea typeface="굴림"/>
                <a:cs typeface="굴림"/>
                <a:sym typeface="Symbol" pitchFamily="18" charset="2"/>
              </a:rPr>
              <a:t></a:t>
            </a:r>
            <a:r>
              <a:rPr lang="en-US" altLang="ko-KR" sz="1800" smtClean="0">
                <a:ea typeface="굴림"/>
                <a:cs typeface="굴림"/>
              </a:rPr>
              <a:t> </a:t>
            </a:r>
            <a:r>
              <a:rPr lang="en-US" altLang="ko-KR" sz="1800" i="1" smtClean="0">
                <a:ea typeface="굴림"/>
                <a:cs typeface="굴림"/>
              </a:rPr>
              <a:t>T</a:t>
            </a:r>
            <a:r>
              <a:rPr lang="en-US" altLang="ko-KR" sz="1800" i="1" baseline="-25000" smtClean="0">
                <a:ea typeface="굴림"/>
                <a:cs typeface="굴림"/>
              </a:rPr>
              <a:t>j</a:t>
            </a:r>
            <a:r>
              <a:rPr lang="ko-KR" altLang="en-US" sz="1800" i="1" smtClean="0">
                <a:ea typeface="굴림"/>
                <a:cs typeface="굴림"/>
              </a:rPr>
              <a:t> </a:t>
            </a:r>
            <a:r>
              <a:rPr lang="en-US" altLang="ko-KR" sz="1800" smtClean="0">
                <a:ea typeface="굴림"/>
                <a:cs typeface="굴림"/>
              </a:rPr>
              <a:t>is in </a:t>
            </a:r>
            <a:r>
              <a:rPr lang="en-US" altLang="ko-KR" sz="1800" i="1" smtClean="0">
                <a:ea typeface="굴림"/>
                <a:cs typeface="굴림"/>
              </a:rPr>
              <a:t>E</a:t>
            </a:r>
            <a:r>
              <a:rPr lang="en-US" altLang="ko-KR" sz="1800" smtClean="0">
                <a:ea typeface="굴림"/>
                <a:cs typeface="굴림"/>
              </a:rPr>
              <a:t>, then there is a directed edge from </a:t>
            </a:r>
            <a:r>
              <a:rPr lang="en-US" altLang="ko-KR" sz="1800" i="1" smtClean="0">
                <a:ea typeface="굴림"/>
                <a:cs typeface="굴림"/>
              </a:rPr>
              <a:t>T</a:t>
            </a:r>
            <a:r>
              <a:rPr lang="en-US" altLang="ko-KR" sz="1800" i="1" baseline="-25000" smtClean="0">
                <a:ea typeface="굴림"/>
                <a:cs typeface="굴림"/>
              </a:rPr>
              <a:t>i</a:t>
            </a:r>
            <a:r>
              <a:rPr lang="en-US" altLang="ko-KR" sz="1800" smtClean="0">
                <a:ea typeface="굴림"/>
                <a:cs typeface="굴림"/>
              </a:rPr>
              <a:t> to </a:t>
            </a:r>
            <a:r>
              <a:rPr lang="en-US" altLang="ko-KR" sz="1800" i="1" smtClean="0">
                <a:ea typeface="굴림"/>
                <a:cs typeface="굴림"/>
              </a:rPr>
              <a:t>T</a:t>
            </a:r>
            <a:r>
              <a:rPr lang="en-US" altLang="ko-KR" sz="1800" i="1" baseline="-25000" smtClean="0">
                <a:ea typeface="굴림"/>
                <a:cs typeface="굴림"/>
              </a:rPr>
              <a:t>j</a:t>
            </a:r>
            <a:r>
              <a:rPr lang="en-US" altLang="ko-KR" sz="1800" smtClean="0">
                <a:ea typeface="굴림"/>
                <a:cs typeface="굴림"/>
              </a:rPr>
              <a:t> </a:t>
            </a:r>
            <a:endParaRPr lang="en-US" altLang="ko-KR" sz="1800" i="1" smtClean="0">
              <a:ea typeface="굴림"/>
              <a:cs typeface="굴림"/>
            </a:endParaRPr>
          </a:p>
          <a:p>
            <a:pPr lvl="1"/>
            <a:r>
              <a:rPr lang="en-US" altLang="ko-KR" sz="1800" smtClean="0">
                <a:ea typeface="굴림"/>
                <a:cs typeface="굴림"/>
              </a:rPr>
              <a:t>implying that </a:t>
            </a:r>
            <a:r>
              <a:rPr lang="en-US" altLang="ko-KR" sz="1800" i="1" smtClean="0">
                <a:ea typeface="굴림"/>
                <a:cs typeface="굴림"/>
              </a:rPr>
              <a:t>T</a:t>
            </a:r>
            <a:r>
              <a:rPr lang="en-US" altLang="ko-KR" sz="1800" i="1" baseline="-25000" smtClean="0">
                <a:ea typeface="굴림"/>
                <a:cs typeface="굴림"/>
              </a:rPr>
              <a:t>i</a:t>
            </a:r>
            <a:r>
              <a:rPr lang="en-US" altLang="ko-KR" sz="1800" smtClean="0">
                <a:ea typeface="굴림"/>
                <a:cs typeface="굴림"/>
              </a:rPr>
              <a:t> is waiting for </a:t>
            </a:r>
            <a:r>
              <a:rPr lang="en-US" altLang="ko-KR" sz="1800" i="1" smtClean="0">
                <a:ea typeface="굴림"/>
                <a:cs typeface="굴림"/>
              </a:rPr>
              <a:t>T</a:t>
            </a:r>
            <a:r>
              <a:rPr lang="en-US" altLang="ko-KR" sz="1800" i="1" baseline="-25000" smtClean="0">
                <a:ea typeface="굴림"/>
                <a:cs typeface="굴림"/>
              </a:rPr>
              <a:t>j</a:t>
            </a:r>
            <a:r>
              <a:rPr lang="en-US" altLang="ko-KR" sz="1800" smtClean="0">
                <a:ea typeface="굴림"/>
                <a:cs typeface="굴림"/>
              </a:rPr>
              <a:t>  </a:t>
            </a:r>
            <a:r>
              <a:rPr lang="en-US" altLang="ko-KR" sz="1800" smtClean="0">
                <a:solidFill>
                  <a:srgbClr val="0066FF"/>
                </a:solidFill>
                <a:ea typeface="굴림"/>
                <a:cs typeface="굴림"/>
              </a:rPr>
              <a:t>to release a data item.</a:t>
            </a:r>
          </a:p>
          <a:p>
            <a:r>
              <a:rPr lang="en-US" altLang="ko-KR" sz="1800" smtClean="0">
                <a:ea typeface="굴림"/>
                <a:cs typeface="굴림"/>
              </a:rPr>
              <a:t>When </a:t>
            </a:r>
            <a:r>
              <a:rPr lang="en-US" altLang="ko-KR" sz="1800" i="1" smtClean="0">
                <a:ea typeface="굴림"/>
                <a:cs typeface="굴림"/>
              </a:rPr>
              <a:t>T</a:t>
            </a:r>
            <a:r>
              <a:rPr lang="en-US" altLang="ko-KR" sz="1800" i="1" baseline="-25000" smtClean="0">
                <a:ea typeface="굴림"/>
                <a:cs typeface="굴림"/>
              </a:rPr>
              <a:t>i</a:t>
            </a:r>
            <a:r>
              <a:rPr lang="en-US" altLang="ko-KR" sz="1800" smtClean="0">
                <a:ea typeface="굴림"/>
                <a:cs typeface="굴림"/>
              </a:rPr>
              <a:t> requests a data item held by </a:t>
            </a:r>
            <a:r>
              <a:rPr lang="en-US" altLang="ko-KR" sz="1800" i="1" smtClean="0">
                <a:ea typeface="굴림"/>
                <a:cs typeface="굴림"/>
              </a:rPr>
              <a:t>T</a:t>
            </a:r>
            <a:r>
              <a:rPr lang="en-US" altLang="ko-KR" sz="1800" i="1" baseline="-25000" smtClean="0">
                <a:ea typeface="굴림"/>
                <a:cs typeface="굴림"/>
              </a:rPr>
              <a:t>j</a:t>
            </a:r>
            <a:r>
              <a:rPr lang="en-US" altLang="ko-KR" sz="1800" smtClean="0">
                <a:ea typeface="굴림"/>
                <a:cs typeface="굴림"/>
              </a:rPr>
              <a:t>, then </a:t>
            </a:r>
            <a:r>
              <a:rPr lang="en-US" altLang="ko-KR" sz="1800" i="1" smtClean="0">
                <a:ea typeface="굴림"/>
                <a:cs typeface="굴림"/>
              </a:rPr>
              <a:t>T</a:t>
            </a:r>
            <a:r>
              <a:rPr lang="en-US" altLang="ko-KR" sz="1800" i="1" baseline="-25000" smtClean="0">
                <a:ea typeface="굴림"/>
                <a:cs typeface="굴림"/>
              </a:rPr>
              <a:t>i </a:t>
            </a:r>
            <a:r>
              <a:rPr lang="en-US" altLang="ko-KR" sz="1800" i="1" smtClean="0">
                <a:ea typeface="굴림"/>
                <a:cs typeface="굴림"/>
                <a:sym typeface="Symbol" pitchFamily="18" charset="2"/>
              </a:rPr>
              <a:t></a:t>
            </a:r>
            <a:r>
              <a:rPr lang="en-US" altLang="ko-KR" sz="1800" smtClean="0">
                <a:ea typeface="굴림"/>
                <a:cs typeface="굴림"/>
              </a:rPr>
              <a:t> </a:t>
            </a:r>
            <a:r>
              <a:rPr lang="en-US" altLang="ko-KR" sz="1800" i="1" smtClean="0">
                <a:ea typeface="굴림"/>
                <a:cs typeface="굴림"/>
              </a:rPr>
              <a:t>T</a:t>
            </a:r>
            <a:r>
              <a:rPr lang="en-US" altLang="ko-KR" sz="1800" i="1" baseline="-25000" smtClean="0">
                <a:ea typeface="굴림"/>
                <a:cs typeface="굴림"/>
              </a:rPr>
              <a:t>j</a:t>
            </a:r>
            <a:r>
              <a:rPr lang="ko-KR" altLang="en-US" sz="1800" i="1" smtClean="0">
                <a:ea typeface="굴림"/>
                <a:cs typeface="굴림"/>
              </a:rPr>
              <a:t> </a:t>
            </a:r>
            <a:r>
              <a:rPr lang="en-US" altLang="ko-KR" sz="1800" smtClean="0">
                <a:ea typeface="굴림"/>
                <a:cs typeface="굴림"/>
              </a:rPr>
              <a:t>is inserted in the wait-for graph. </a:t>
            </a:r>
          </a:p>
          <a:p>
            <a:pPr lvl="1"/>
            <a:r>
              <a:rPr lang="en-US" altLang="ko-KR" sz="1800" smtClean="0">
                <a:ea typeface="굴림"/>
                <a:cs typeface="굴림"/>
              </a:rPr>
              <a:t>This edge is removed only when </a:t>
            </a:r>
            <a:r>
              <a:rPr lang="en-US" altLang="ko-KR" sz="1800" i="1" smtClean="0">
                <a:ea typeface="굴림"/>
                <a:cs typeface="굴림"/>
              </a:rPr>
              <a:t>T</a:t>
            </a:r>
            <a:r>
              <a:rPr lang="en-US" altLang="ko-KR" sz="1800" i="1" baseline="-25000" smtClean="0">
                <a:ea typeface="굴림"/>
                <a:cs typeface="굴림"/>
              </a:rPr>
              <a:t>j</a:t>
            </a:r>
            <a:r>
              <a:rPr lang="en-US" altLang="ko-KR" sz="1800" smtClean="0">
                <a:ea typeface="굴림"/>
                <a:cs typeface="굴림"/>
              </a:rPr>
              <a:t> is no longer holding a data item needed by </a:t>
            </a:r>
            <a:r>
              <a:rPr lang="en-US" altLang="ko-KR" sz="1800" i="1" smtClean="0">
                <a:ea typeface="굴림"/>
                <a:cs typeface="굴림"/>
              </a:rPr>
              <a:t>T</a:t>
            </a:r>
            <a:r>
              <a:rPr lang="en-US" altLang="ko-KR" sz="1800" i="1" baseline="-25000" smtClean="0">
                <a:ea typeface="굴림"/>
                <a:cs typeface="굴림"/>
              </a:rPr>
              <a:t>i</a:t>
            </a:r>
            <a:r>
              <a:rPr lang="en-US" altLang="ko-KR" sz="1800" smtClean="0">
                <a:ea typeface="굴림"/>
                <a:cs typeface="굴림"/>
              </a:rPr>
              <a:t>.</a:t>
            </a:r>
          </a:p>
          <a:p>
            <a:r>
              <a:rPr lang="en-US" altLang="ko-KR" sz="1800" smtClean="0">
                <a:ea typeface="굴림"/>
                <a:cs typeface="굴림"/>
              </a:rPr>
              <a:t>The system is in a deadlock state if and only if </a:t>
            </a:r>
            <a:r>
              <a:rPr lang="en-US" altLang="ko-KR" sz="1800" smtClean="0">
                <a:solidFill>
                  <a:srgbClr val="0066FF"/>
                </a:solidFill>
                <a:ea typeface="굴림"/>
                <a:cs typeface="굴림"/>
              </a:rPr>
              <a:t>the wait-for graph has a cycle.  </a:t>
            </a:r>
          </a:p>
          <a:p>
            <a:r>
              <a:rPr lang="en-US" altLang="ko-KR" sz="1800" smtClean="0">
                <a:ea typeface="굴림"/>
                <a:cs typeface="굴림"/>
              </a:rPr>
              <a:t>The system invokes</a:t>
            </a:r>
            <a:r>
              <a:rPr lang="ko-KR" altLang="en-US" sz="1800" smtClean="0">
                <a:ea typeface="굴림"/>
                <a:cs typeface="굴림"/>
              </a:rPr>
              <a:t> </a:t>
            </a:r>
            <a:r>
              <a:rPr lang="en-US" altLang="ko-KR" sz="1800" smtClean="0">
                <a:ea typeface="굴림"/>
                <a:cs typeface="굴림"/>
              </a:rPr>
              <a:t>a deadlock-detection algorithm </a:t>
            </a:r>
            <a:r>
              <a:rPr lang="en-US" altLang="ko-KR" sz="1800" smtClean="0">
                <a:solidFill>
                  <a:srgbClr val="0066FF"/>
                </a:solidFill>
                <a:ea typeface="굴림"/>
                <a:cs typeface="굴림"/>
              </a:rPr>
              <a:t>periodically </a:t>
            </a:r>
            <a:r>
              <a:rPr lang="en-US" altLang="ko-KR" sz="1800" smtClean="0">
                <a:ea typeface="굴림"/>
                <a:cs typeface="굴림"/>
              </a:rPr>
              <a:t>to look for cycles.</a:t>
            </a:r>
          </a:p>
        </p:txBody>
      </p:sp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3900" y="4503738"/>
            <a:ext cx="2828925" cy="1790700"/>
          </a:xfrm>
          <a:prstGeom prst="rect">
            <a:avLst/>
          </a:prstGeom>
          <a:noFill/>
          <a:ln w="76200" cmpd="tri">
            <a:solidFill>
              <a:schemeClr val="tx2"/>
            </a:solidFill>
            <a:miter lim="800000"/>
            <a:headEnd/>
            <a:tailEnd/>
          </a:ln>
        </p:spPr>
      </p:pic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287338" y="6283325"/>
            <a:ext cx="33099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2000">
                <a:ea typeface="굴림"/>
                <a:cs typeface="굴림"/>
              </a:rPr>
              <a:t>Wait-for graph without a cycle</a:t>
            </a: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4738688" y="6275388"/>
            <a:ext cx="29860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2000">
                <a:ea typeface="굴림"/>
                <a:cs typeface="굴림"/>
              </a:rPr>
              <a:t>Wait-for graph with a cycle</a:t>
            </a:r>
          </a:p>
        </p:txBody>
      </p:sp>
      <p:pic>
        <p:nvPicPr>
          <p:cNvPr id="25607" name="Picture 7"/>
          <p:cNvPicPr>
            <a:picLocks noChangeAspect="1" noChangeArrowheads="1"/>
          </p:cNvPicPr>
          <p:nvPr/>
        </p:nvPicPr>
        <p:blipFill>
          <a:blip r:embed="rId3"/>
          <a:srcRect l="11185" t="3801" r="10526" b="3510"/>
          <a:stretch>
            <a:fillRect/>
          </a:stretch>
        </p:blipFill>
        <p:spPr bwMode="auto">
          <a:xfrm>
            <a:off x="5041900" y="4468813"/>
            <a:ext cx="2638425" cy="1787525"/>
          </a:xfrm>
          <a:prstGeom prst="rect">
            <a:avLst/>
          </a:prstGeom>
          <a:noFill/>
          <a:ln w="76200" cmpd="tri">
            <a:solidFill>
              <a:schemeClr val="tx2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/>
                <a:cs typeface="굴림"/>
              </a:rPr>
              <a:t>Deadlock Recovery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41300" y="1447800"/>
            <a:ext cx="8521700" cy="4851400"/>
          </a:xfrm>
        </p:spPr>
        <p:txBody>
          <a:bodyPr/>
          <a:lstStyle/>
          <a:p>
            <a:r>
              <a:rPr lang="en-US" altLang="ko-KR" sz="1800" smtClean="0">
                <a:ea typeface="굴림"/>
                <a:cs typeface="굴림"/>
              </a:rPr>
              <a:t>When deadlock is  detected:</a:t>
            </a:r>
          </a:p>
          <a:p>
            <a:pPr lvl="1"/>
            <a:r>
              <a:rPr lang="en-US" altLang="ko-KR" sz="1800" smtClean="0">
                <a:ea typeface="굴림"/>
                <a:cs typeface="굴림"/>
              </a:rPr>
              <a:t>Some transaction will have to rolled back (made a victim) to break deadlock.  </a:t>
            </a:r>
          </a:p>
          <a:p>
            <a:pPr lvl="2"/>
            <a:r>
              <a:rPr lang="en-US" altLang="ko-KR" sz="1800" smtClean="0">
                <a:ea typeface="굴림"/>
                <a:cs typeface="굴림"/>
              </a:rPr>
              <a:t>Select that transaction as</a:t>
            </a:r>
            <a:r>
              <a:rPr lang="en-US" altLang="ko-KR" sz="1800" smtClean="0">
                <a:solidFill>
                  <a:schemeClr val="tx2"/>
                </a:solidFill>
                <a:ea typeface="굴림"/>
                <a:cs typeface="굴림"/>
              </a:rPr>
              <a:t> </a:t>
            </a:r>
            <a:r>
              <a:rPr lang="en-US" altLang="ko-KR" sz="1800" smtClean="0">
                <a:solidFill>
                  <a:srgbClr val="0066FF"/>
                </a:solidFill>
                <a:ea typeface="굴림"/>
                <a:cs typeface="굴림"/>
              </a:rPr>
              <a:t>victim that will incur minimum cost</a:t>
            </a:r>
            <a:r>
              <a:rPr lang="en-US" altLang="ko-KR" sz="1800" u="sng" smtClean="0">
                <a:solidFill>
                  <a:srgbClr val="0066FF"/>
                </a:solidFill>
                <a:ea typeface="굴림"/>
                <a:cs typeface="굴림"/>
              </a:rPr>
              <a:t>.</a:t>
            </a:r>
          </a:p>
          <a:p>
            <a:pPr lvl="1"/>
            <a:r>
              <a:rPr lang="en-US" altLang="ko-KR" sz="1800" smtClean="0">
                <a:ea typeface="굴림"/>
                <a:cs typeface="굴림"/>
              </a:rPr>
              <a:t>Rollback -- determine how far to roll back transaction</a:t>
            </a:r>
          </a:p>
          <a:p>
            <a:pPr lvl="2"/>
            <a:r>
              <a:rPr lang="en-US" altLang="ko-KR" sz="1800" smtClean="0">
                <a:solidFill>
                  <a:srgbClr val="0066FF"/>
                </a:solidFill>
                <a:ea typeface="굴림"/>
                <a:cs typeface="굴림"/>
              </a:rPr>
              <a:t>Total rollback</a:t>
            </a:r>
            <a:r>
              <a:rPr lang="en-US" altLang="ko-KR" sz="1800" smtClean="0">
                <a:ea typeface="굴림"/>
                <a:cs typeface="굴림"/>
              </a:rPr>
              <a:t>: Abort the transaction and then restart it.</a:t>
            </a:r>
          </a:p>
          <a:p>
            <a:pPr lvl="2"/>
            <a:r>
              <a:rPr lang="en-US" altLang="ko-KR" sz="1800" smtClean="0">
                <a:solidFill>
                  <a:srgbClr val="0066FF"/>
                </a:solidFill>
                <a:ea typeface="굴림"/>
                <a:cs typeface="굴림"/>
              </a:rPr>
              <a:t>Partial rollback</a:t>
            </a:r>
            <a:r>
              <a:rPr lang="en-US" altLang="ko-KR" sz="1800" smtClean="0">
                <a:ea typeface="굴림"/>
                <a:cs typeface="굴림"/>
              </a:rPr>
              <a:t>: More effective to roll back transaction only as far as necessary to break deadlock.</a:t>
            </a:r>
          </a:p>
          <a:p>
            <a:pPr lvl="1"/>
            <a:r>
              <a:rPr lang="en-US" altLang="ko-KR" sz="1800" smtClean="0">
                <a:ea typeface="굴림"/>
                <a:cs typeface="굴림"/>
              </a:rPr>
              <a:t>Starvation happens if same transaction is always chosen as victim. </a:t>
            </a:r>
          </a:p>
          <a:p>
            <a:pPr lvl="2"/>
            <a:r>
              <a:rPr lang="en-US" altLang="ko-KR" sz="1800" smtClean="0">
                <a:ea typeface="굴림"/>
                <a:cs typeface="굴림"/>
              </a:rPr>
              <a:t>The system may include the number of rollbacks in the cost factor to avoid starvation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/>
                <a:cs typeface="굴림"/>
              </a:rPr>
              <a:t>Deadlock Handling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65100" y="1447800"/>
            <a:ext cx="8686800" cy="495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ko-KR" sz="1800" smtClean="0">
                <a:ea typeface="굴림"/>
                <a:cs typeface="굴림"/>
              </a:rPr>
              <a:t>System is deadlocked if there is a set of transactions such that every transaction in the set is waiting for another transaction in the set.</a:t>
            </a:r>
            <a:endParaRPr lang="en-US" altLang="ko-KR" sz="1800" b="1" i="1" smtClean="0">
              <a:solidFill>
                <a:srgbClr val="0066FF"/>
              </a:solidFill>
              <a:ea typeface="굴림"/>
              <a:cs typeface="굴림"/>
            </a:endParaRPr>
          </a:p>
          <a:p>
            <a:pPr>
              <a:lnSpc>
                <a:spcPct val="90000"/>
              </a:lnSpc>
            </a:pPr>
            <a:r>
              <a:rPr lang="en-US" altLang="ko-KR" sz="1800" b="1" i="1" smtClean="0">
                <a:solidFill>
                  <a:srgbClr val="0066FF"/>
                </a:solidFill>
                <a:ea typeface="굴림"/>
                <a:cs typeface="굴림"/>
              </a:rPr>
              <a:t>Deadlock prevention</a:t>
            </a:r>
            <a:r>
              <a:rPr lang="en-US" altLang="ko-KR" sz="1800" smtClean="0">
                <a:solidFill>
                  <a:srgbClr val="0066FF"/>
                </a:solidFill>
                <a:ea typeface="굴림"/>
                <a:cs typeface="굴림"/>
              </a:rPr>
              <a:t> protocols</a:t>
            </a:r>
            <a:r>
              <a:rPr lang="en-US" altLang="ko-KR" sz="1800" smtClean="0">
                <a:ea typeface="굴림"/>
                <a:cs typeface="굴림"/>
              </a:rPr>
              <a:t> ensure that the system will </a:t>
            </a:r>
            <a:r>
              <a:rPr lang="en-US" altLang="ko-KR" sz="1800" i="1" smtClean="0">
                <a:ea typeface="굴림"/>
                <a:cs typeface="굴림"/>
              </a:rPr>
              <a:t>never</a:t>
            </a:r>
            <a:r>
              <a:rPr lang="en-US" altLang="ko-KR" sz="1800" smtClean="0">
                <a:ea typeface="굴림"/>
                <a:cs typeface="굴림"/>
              </a:rPr>
              <a:t> enter into a deadlock state. </a:t>
            </a:r>
          </a:p>
          <a:p>
            <a:pPr>
              <a:lnSpc>
                <a:spcPct val="90000"/>
              </a:lnSpc>
            </a:pPr>
            <a:r>
              <a:rPr lang="en-US" altLang="ko-KR" sz="1800" smtClean="0">
                <a:ea typeface="굴림"/>
                <a:cs typeface="굴림"/>
              </a:rPr>
              <a:t>Some prevention strategies :</a:t>
            </a:r>
          </a:p>
          <a:p>
            <a:pPr lvl="1">
              <a:lnSpc>
                <a:spcPct val="90000"/>
              </a:lnSpc>
            </a:pPr>
            <a:r>
              <a:rPr lang="en-US" altLang="ko-KR" sz="1800" smtClean="0">
                <a:ea typeface="굴림"/>
                <a:cs typeface="굴림"/>
              </a:rPr>
              <a:t>Require that </a:t>
            </a:r>
            <a:r>
              <a:rPr lang="en-US" altLang="ko-KR" sz="1800" smtClean="0">
                <a:solidFill>
                  <a:srgbClr val="0066FF"/>
                </a:solidFill>
                <a:ea typeface="굴림"/>
                <a:cs typeface="굴림"/>
              </a:rPr>
              <a:t>each transaction locks all its data items before it begins execution (predeclaration).</a:t>
            </a:r>
          </a:p>
          <a:p>
            <a:pPr lvl="1">
              <a:lnSpc>
                <a:spcPct val="90000"/>
              </a:lnSpc>
            </a:pPr>
            <a:r>
              <a:rPr lang="en-US" altLang="ko-KR" sz="1800" smtClean="0">
                <a:ea typeface="굴림"/>
                <a:cs typeface="굴림"/>
              </a:rPr>
              <a:t>Impose </a:t>
            </a:r>
            <a:r>
              <a:rPr lang="en-US" altLang="ko-KR" sz="1800" smtClean="0">
                <a:solidFill>
                  <a:srgbClr val="0066FF"/>
                </a:solidFill>
                <a:ea typeface="굴림"/>
                <a:cs typeface="굴림"/>
              </a:rPr>
              <a:t>partial ordering of all data items</a:t>
            </a:r>
            <a:r>
              <a:rPr lang="en-US" altLang="ko-KR" sz="1800" smtClean="0">
                <a:ea typeface="굴림"/>
                <a:cs typeface="굴림"/>
              </a:rPr>
              <a:t> </a:t>
            </a:r>
          </a:p>
          <a:p>
            <a:pPr lvl="2">
              <a:lnSpc>
                <a:spcPct val="90000"/>
              </a:lnSpc>
            </a:pPr>
            <a:r>
              <a:rPr lang="en-US" altLang="ko-KR" sz="1800" smtClean="0">
                <a:ea typeface="굴림"/>
                <a:cs typeface="굴림"/>
              </a:rPr>
              <a:t>require that a transaction can lock data items only in the order specified by the partial order (graph-based protocol).</a:t>
            </a:r>
          </a:p>
          <a:p>
            <a:pPr lvl="1">
              <a:lnSpc>
                <a:spcPct val="90000"/>
              </a:lnSpc>
            </a:pPr>
            <a:r>
              <a:rPr lang="en-US" altLang="ko-KR" sz="1800" smtClean="0">
                <a:solidFill>
                  <a:srgbClr val="0066FF"/>
                </a:solidFill>
                <a:ea typeface="굴림"/>
                <a:cs typeface="굴림"/>
              </a:rPr>
              <a:t>Timeout-Based Schemes</a:t>
            </a:r>
            <a:r>
              <a:rPr lang="en-US" altLang="ko-KR" sz="1800" smtClean="0">
                <a:ea typeface="굴림"/>
                <a:cs typeface="굴림"/>
              </a:rPr>
              <a:t> :</a:t>
            </a:r>
          </a:p>
          <a:p>
            <a:pPr lvl="2">
              <a:lnSpc>
                <a:spcPct val="90000"/>
              </a:lnSpc>
            </a:pPr>
            <a:r>
              <a:rPr lang="en-US" altLang="ko-KR" sz="1800" smtClean="0">
                <a:ea typeface="굴림"/>
                <a:cs typeface="굴림"/>
              </a:rPr>
              <a:t>a transaction waits for a lock only for a specified amount of time. </a:t>
            </a:r>
          </a:p>
          <a:p>
            <a:pPr lvl="3">
              <a:lnSpc>
                <a:spcPct val="90000"/>
              </a:lnSpc>
            </a:pPr>
            <a:r>
              <a:rPr lang="en-US" altLang="ko-KR" sz="1800" smtClean="0">
                <a:solidFill>
                  <a:srgbClr val="0066FF"/>
                </a:solidFill>
                <a:ea typeface="굴림"/>
                <a:cs typeface="굴림"/>
              </a:rPr>
              <a:t>After the wait time is out</a:t>
            </a:r>
            <a:r>
              <a:rPr lang="en-US" altLang="ko-KR" sz="1800" smtClean="0">
                <a:ea typeface="굴림"/>
                <a:cs typeface="굴림"/>
              </a:rPr>
              <a:t> and the transaction is rolled back. (No deadlock!)</a:t>
            </a:r>
          </a:p>
          <a:p>
            <a:pPr lvl="2">
              <a:lnSpc>
                <a:spcPct val="90000"/>
              </a:lnSpc>
            </a:pPr>
            <a:r>
              <a:rPr lang="en-US" altLang="ko-KR" sz="1800" smtClean="0">
                <a:ea typeface="굴림"/>
                <a:cs typeface="굴림"/>
              </a:rPr>
              <a:t>simple to implement; but </a:t>
            </a:r>
            <a:r>
              <a:rPr lang="en-US" altLang="ko-KR" sz="1800" smtClean="0">
                <a:solidFill>
                  <a:srgbClr val="0066FF"/>
                </a:solidFill>
                <a:ea typeface="굴림"/>
                <a:cs typeface="굴림"/>
              </a:rPr>
              <a:t>starvation is possible</a:t>
            </a:r>
          </a:p>
          <a:p>
            <a:pPr lvl="2">
              <a:lnSpc>
                <a:spcPct val="90000"/>
              </a:lnSpc>
            </a:pPr>
            <a:r>
              <a:rPr lang="en-US" altLang="ko-KR" sz="1800" smtClean="0">
                <a:ea typeface="굴림"/>
                <a:cs typeface="굴림"/>
              </a:rPr>
              <a:t>Also difficult to determine good value of the timeout interval.</a:t>
            </a:r>
          </a:p>
          <a:p>
            <a:pPr lvl="1">
              <a:lnSpc>
                <a:spcPct val="90000"/>
              </a:lnSpc>
            </a:pPr>
            <a:r>
              <a:rPr lang="en-US" altLang="ko-KR" sz="1800" smtClean="0">
                <a:ea typeface="굴림"/>
                <a:cs typeface="굴림"/>
              </a:rPr>
              <a:t>Use</a:t>
            </a:r>
            <a:r>
              <a:rPr lang="en-US" altLang="ko-KR" sz="1800" smtClean="0">
                <a:solidFill>
                  <a:srgbClr val="0066FF"/>
                </a:solidFill>
                <a:ea typeface="굴림"/>
                <a:cs typeface="굴림"/>
              </a:rPr>
              <a:t> timestamping </a:t>
            </a:r>
            <a:r>
              <a:rPr lang="en-US" altLang="ko-KR" sz="1800" smtClean="0">
                <a:ea typeface="굴림"/>
                <a:cs typeface="굴림"/>
              </a:rPr>
              <a:t>(in the next slide)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/>
                <a:cs typeface="굴림"/>
              </a:rPr>
              <a:t>Deadlock Handling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181100"/>
            <a:ext cx="7848600" cy="4876800"/>
          </a:xfrm>
        </p:spPr>
        <p:txBody>
          <a:bodyPr/>
          <a:lstStyle/>
          <a:p>
            <a:r>
              <a:rPr lang="en-US" altLang="ko-KR" sz="1800" smtClean="0">
                <a:ea typeface="굴림"/>
                <a:cs typeface="굴림"/>
              </a:rPr>
              <a:t>Consider the following two transactions:</a:t>
            </a:r>
          </a:p>
          <a:p>
            <a:pPr>
              <a:buFont typeface="Monotype Sorts" pitchFamily="2" charset="2"/>
              <a:buNone/>
            </a:pPr>
            <a:r>
              <a:rPr lang="en-US" altLang="ko-KR" sz="1800" smtClean="0">
                <a:ea typeface="굴림"/>
                <a:cs typeface="굴림"/>
              </a:rPr>
              <a:t>             </a:t>
            </a:r>
            <a:r>
              <a:rPr lang="en-US" altLang="ko-KR" sz="1800" i="1" smtClean="0">
                <a:ea typeface="굴림"/>
                <a:cs typeface="굴림"/>
              </a:rPr>
              <a:t>T</a:t>
            </a:r>
            <a:r>
              <a:rPr lang="en-US" altLang="ko-KR" sz="1800" baseline="-25000" smtClean="0">
                <a:ea typeface="굴림"/>
                <a:cs typeface="굴림"/>
              </a:rPr>
              <a:t>1</a:t>
            </a:r>
            <a:r>
              <a:rPr lang="en-US" altLang="ko-KR" sz="1800" smtClean="0">
                <a:ea typeface="굴림"/>
                <a:cs typeface="굴림"/>
              </a:rPr>
              <a:t>:     write (</a:t>
            </a:r>
            <a:r>
              <a:rPr lang="en-US" altLang="ko-KR" sz="1800" i="1" smtClean="0">
                <a:ea typeface="굴림"/>
                <a:cs typeface="굴림"/>
              </a:rPr>
              <a:t>X</a:t>
            </a:r>
            <a:r>
              <a:rPr lang="en-US" altLang="ko-KR" sz="1800" smtClean="0">
                <a:ea typeface="굴림"/>
                <a:cs typeface="굴림"/>
              </a:rPr>
              <a:t>)               </a:t>
            </a:r>
            <a:r>
              <a:rPr lang="en-US" altLang="ko-KR" sz="1800" i="1" smtClean="0">
                <a:ea typeface="굴림"/>
                <a:cs typeface="굴림"/>
              </a:rPr>
              <a:t>T</a:t>
            </a:r>
            <a:r>
              <a:rPr lang="en-US" altLang="ko-KR" sz="1800" baseline="-25000" smtClean="0">
                <a:ea typeface="굴림"/>
                <a:cs typeface="굴림"/>
              </a:rPr>
              <a:t>2</a:t>
            </a:r>
            <a:r>
              <a:rPr lang="en-US" altLang="ko-KR" sz="1800" smtClean="0">
                <a:ea typeface="굴림"/>
                <a:cs typeface="굴림"/>
              </a:rPr>
              <a:t>:    write(</a:t>
            </a:r>
            <a:r>
              <a:rPr lang="en-US" altLang="ko-KR" sz="1800" i="1" smtClean="0">
                <a:ea typeface="굴림"/>
                <a:cs typeface="굴림"/>
              </a:rPr>
              <a:t>Y</a:t>
            </a:r>
            <a:r>
              <a:rPr lang="en-US" altLang="ko-KR" sz="1800" smtClean="0">
                <a:ea typeface="굴림"/>
                <a:cs typeface="굴림"/>
              </a:rPr>
              <a:t>)</a:t>
            </a:r>
          </a:p>
          <a:p>
            <a:pPr>
              <a:buFont typeface="Monotype Sorts" pitchFamily="2" charset="2"/>
              <a:buNone/>
            </a:pPr>
            <a:r>
              <a:rPr lang="en-US" altLang="ko-KR" sz="1800" smtClean="0">
                <a:ea typeface="굴림"/>
                <a:cs typeface="굴림"/>
              </a:rPr>
              <a:t>                      write(</a:t>
            </a:r>
            <a:r>
              <a:rPr lang="en-US" altLang="ko-KR" sz="1800" i="1" smtClean="0">
                <a:ea typeface="굴림"/>
                <a:cs typeface="굴림"/>
              </a:rPr>
              <a:t>Y</a:t>
            </a:r>
            <a:r>
              <a:rPr lang="en-US" altLang="ko-KR" sz="1800" smtClean="0">
                <a:ea typeface="굴림"/>
                <a:cs typeface="굴림"/>
              </a:rPr>
              <a:t>)                         write(</a:t>
            </a:r>
            <a:r>
              <a:rPr lang="en-US" altLang="ko-KR" sz="1800" i="1" smtClean="0">
                <a:ea typeface="굴림"/>
                <a:cs typeface="굴림"/>
              </a:rPr>
              <a:t>X</a:t>
            </a:r>
            <a:r>
              <a:rPr lang="en-US" altLang="ko-KR" sz="1800" smtClean="0">
                <a:ea typeface="굴림"/>
                <a:cs typeface="굴림"/>
              </a:rPr>
              <a:t>)</a:t>
            </a:r>
          </a:p>
          <a:p>
            <a:r>
              <a:rPr lang="en-US" altLang="ko-KR" sz="1800" smtClean="0">
                <a:ea typeface="굴림"/>
                <a:cs typeface="굴림"/>
              </a:rPr>
              <a:t>Schedule with deadlock</a:t>
            </a:r>
          </a:p>
        </p:txBody>
      </p:sp>
      <p:sp>
        <p:nvSpPr>
          <p:cNvPr id="28676" name="Line 4"/>
          <p:cNvSpPr>
            <a:spLocks noChangeShapeType="1"/>
          </p:cNvSpPr>
          <p:nvPr/>
        </p:nvSpPr>
        <p:spPr bwMode="auto">
          <a:xfrm>
            <a:off x="1524000" y="3657600"/>
            <a:ext cx="541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7" name="Line 5"/>
          <p:cNvSpPr>
            <a:spLocks noChangeShapeType="1"/>
          </p:cNvSpPr>
          <p:nvPr/>
        </p:nvSpPr>
        <p:spPr bwMode="auto">
          <a:xfrm>
            <a:off x="1524000" y="3276600"/>
            <a:ext cx="0" cy="2590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8" name="Line 6"/>
          <p:cNvSpPr>
            <a:spLocks noChangeShapeType="1"/>
          </p:cNvSpPr>
          <p:nvPr/>
        </p:nvSpPr>
        <p:spPr bwMode="auto">
          <a:xfrm>
            <a:off x="4343400" y="3276600"/>
            <a:ext cx="0" cy="2667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2803525" y="3211513"/>
            <a:ext cx="43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2000" i="1">
                <a:ea typeface="굴림"/>
                <a:cs typeface="굴림"/>
              </a:rPr>
              <a:t>T</a:t>
            </a:r>
            <a:r>
              <a:rPr lang="en-US" altLang="ko-KR" sz="2000" baseline="-25000">
                <a:ea typeface="굴림"/>
                <a:cs typeface="굴림"/>
              </a:rPr>
              <a:t>1</a:t>
            </a:r>
            <a:endParaRPr lang="en-US" altLang="ko-KR" sz="2000">
              <a:ea typeface="굴림"/>
              <a:cs typeface="굴림"/>
            </a:endParaRPr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5216525" y="3216275"/>
            <a:ext cx="43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2000" i="1">
                <a:ea typeface="굴림"/>
                <a:cs typeface="굴림"/>
              </a:rPr>
              <a:t>T</a:t>
            </a:r>
            <a:r>
              <a:rPr lang="en-US" altLang="ko-KR" sz="2000" baseline="-25000">
                <a:ea typeface="굴림"/>
                <a:cs typeface="굴림"/>
              </a:rPr>
              <a:t>2</a:t>
            </a:r>
            <a:endParaRPr lang="en-US" altLang="ko-KR" sz="2000">
              <a:ea typeface="굴림"/>
              <a:cs typeface="굴림"/>
            </a:endParaRPr>
          </a:p>
        </p:txBody>
      </p:sp>
      <p:sp>
        <p:nvSpPr>
          <p:cNvPr id="28681" name="Text Box 9"/>
          <p:cNvSpPr txBox="1">
            <a:spLocks noChangeArrowheads="1"/>
          </p:cNvSpPr>
          <p:nvPr/>
        </p:nvSpPr>
        <p:spPr bwMode="auto">
          <a:xfrm>
            <a:off x="1660525" y="3821113"/>
            <a:ext cx="15382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2000" b="1">
                <a:ea typeface="굴림"/>
                <a:cs typeface="굴림"/>
              </a:rPr>
              <a:t>lock-X</a:t>
            </a:r>
            <a:r>
              <a:rPr lang="en-US" altLang="ko-KR" sz="2000">
                <a:ea typeface="굴림"/>
                <a:cs typeface="굴림"/>
              </a:rPr>
              <a:t> on </a:t>
            </a:r>
            <a:r>
              <a:rPr lang="en-US" altLang="ko-KR" sz="2000" i="1">
                <a:ea typeface="굴림"/>
                <a:cs typeface="굴림"/>
              </a:rPr>
              <a:t>X</a:t>
            </a:r>
          </a:p>
          <a:p>
            <a:r>
              <a:rPr lang="en-US" altLang="ko-KR" sz="2000">
                <a:ea typeface="굴림"/>
                <a:cs typeface="굴림"/>
              </a:rPr>
              <a:t>write (</a:t>
            </a:r>
            <a:r>
              <a:rPr lang="en-US" altLang="ko-KR" sz="2000" i="1">
                <a:ea typeface="굴림"/>
                <a:cs typeface="굴림"/>
              </a:rPr>
              <a:t>X</a:t>
            </a:r>
            <a:r>
              <a:rPr lang="en-US" altLang="ko-KR" sz="2000">
                <a:ea typeface="굴림"/>
                <a:cs typeface="굴림"/>
              </a:rPr>
              <a:t>) </a:t>
            </a:r>
          </a:p>
        </p:txBody>
      </p:sp>
      <p:sp>
        <p:nvSpPr>
          <p:cNvPr id="28682" name="Text Box 10"/>
          <p:cNvSpPr txBox="1">
            <a:spLocks noChangeArrowheads="1"/>
          </p:cNvSpPr>
          <p:nvPr/>
        </p:nvSpPr>
        <p:spPr bwMode="auto">
          <a:xfrm>
            <a:off x="4419600" y="4359275"/>
            <a:ext cx="2420938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2000" b="1">
                <a:ea typeface="굴림"/>
                <a:cs typeface="굴림"/>
              </a:rPr>
              <a:t>lock-X</a:t>
            </a:r>
            <a:r>
              <a:rPr lang="en-US" altLang="ko-KR" sz="2000">
                <a:ea typeface="굴림"/>
                <a:cs typeface="굴림"/>
              </a:rPr>
              <a:t> on </a:t>
            </a:r>
            <a:r>
              <a:rPr lang="en-US" altLang="ko-KR" sz="2000" i="1">
                <a:ea typeface="굴림"/>
                <a:cs typeface="굴림"/>
              </a:rPr>
              <a:t>Y</a:t>
            </a:r>
          </a:p>
          <a:p>
            <a:r>
              <a:rPr lang="en-US" altLang="ko-KR" sz="2000">
                <a:ea typeface="굴림"/>
                <a:cs typeface="굴림"/>
              </a:rPr>
              <a:t>write (</a:t>
            </a:r>
            <a:r>
              <a:rPr lang="en-US" altLang="ko-KR" sz="2000" i="1">
                <a:ea typeface="굴림"/>
                <a:cs typeface="굴림"/>
              </a:rPr>
              <a:t>Y</a:t>
            </a:r>
            <a:r>
              <a:rPr lang="en-US" altLang="ko-KR" sz="2000">
                <a:ea typeface="굴림"/>
                <a:cs typeface="굴림"/>
              </a:rPr>
              <a:t>)  </a:t>
            </a:r>
          </a:p>
          <a:p>
            <a:r>
              <a:rPr lang="en-US" altLang="ko-KR" sz="2000">
                <a:solidFill>
                  <a:srgbClr val="0066FF"/>
                </a:solidFill>
                <a:ea typeface="굴림"/>
                <a:cs typeface="굴림"/>
              </a:rPr>
              <a:t>wait for </a:t>
            </a:r>
            <a:r>
              <a:rPr lang="en-US" altLang="ko-KR" sz="2000" b="1">
                <a:solidFill>
                  <a:srgbClr val="0066FF"/>
                </a:solidFill>
                <a:ea typeface="굴림"/>
                <a:cs typeface="굴림"/>
              </a:rPr>
              <a:t>lock-X</a:t>
            </a:r>
            <a:r>
              <a:rPr lang="en-US" altLang="ko-KR" sz="2000">
                <a:solidFill>
                  <a:srgbClr val="0066FF"/>
                </a:solidFill>
                <a:ea typeface="굴림"/>
                <a:cs typeface="굴림"/>
              </a:rPr>
              <a:t> on </a:t>
            </a:r>
            <a:r>
              <a:rPr lang="en-US" altLang="ko-KR" sz="2000" i="1">
                <a:solidFill>
                  <a:srgbClr val="0066FF"/>
                </a:solidFill>
                <a:ea typeface="굴림"/>
                <a:cs typeface="굴림"/>
              </a:rPr>
              <a:t>X</a:t>
            </a:r>
          </a:p>
          <a:p>
            <a:r>
              <a:rPr lang="en-US" altLang="ko-KR" sz="2000">
                <a:ea typeface="굴림"/>
                <a:cs typeface="굴림"/>
              </a:rPr>
              <a:t>write(X)</a:t>
            </a:r>
          </a:p>
        </p:txBody>
      </p:sp>
      <p:sp>
        <p:nvSpPr>
          <p:cNvPr id="28683" name="Line 11"/>
          <p:cNvSpPr>
            <a:spLocks noChangeShapeType="1"/>
          </p:cNvSpPr>
          <p:nvPr/>
        </p:nvSpPr>
        <p:spPr bwMode="auto">
          <a:xfrm>
            <a:off x="6934200" y="3314700"/>
            <a:ext cx="0" cy="2628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4" name="Text Box 12"/>
          <p:cNvSpPr txBox="1">
            <a:spLocks noChangeArrowheads="1"/>
          </p:cNvSpPr>
          <p:nvPr/>
        </p:nvSpPr>
        <p:spPr bwMode="auto">
          <a:xfrm>
            <a:off x="1698625" y="5572125"/>
            <a:ext cx="24209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2000">
                <a:solidFill>
                  <a:srgbClr val="0066FF"/>
                </a:solidFill>
                <a:ea typeface="굴림"/>
                <a:cs typeface="굴림"/>
              </a:rPr>
              <a:t>wait for </a:t>
            </a:r>
            <a:r>
              <a:rPr lang="en-US" altLang="ko-KR" sz="2000" b="1">
                <a:solidFill>
                  <a:srgbClr val="0066FF"/>
                </a:solidFill>
                <a:ea typeface="굴림"/>
                <a:cs typeface="굴림"/>
              </a:rPr>
              <a:t>lock-X</a:t>
            </a:r>
            <a:r>
              <a:rPr lang="en-US" altLang="ko-KR" sz="2000">
                <a:solidFill>
                  <a:srgbClr val="0066FF"/>
                </a:solidFill>
                <a:ea typeface="굴림"/>
                <a:cs typeface="굴림"/>
              </a:rPr>
              <a:t> on </a:t>
            </a:r>
            <a:r>
              <a:rPr lang="en-US" altLang="ko-KR" sz="2000" i="1">
                <a:solidFill>
                  <a:srgbClr val="0066FF"/>
                </a:solidFill>
                <a:ea typeface="굴림"/>
                <a:cs typeface="굴림"/>
              </a:rPr>
              <a:t>Y</a:t>
            </a:r>
          </a:p>
          <a:p>
            <a:r>
              <a:rPr lang="en-US" altLang="ko-KR" sz="2000">
                <a:ea typeface="굴림"/>
                <a:cs typeface="굴림"/>
              </a:rPr>
              <a:t>write(Y)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smtClean="0">
                <a:ea typeface="굴림"/>
                <a:cs typeface="굴림"/>
              </a:rPr>
              <a:t>Deadlock Prevention with Timestamps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1130300"/>
            <a:ext cx="8826500" cy="5270500"/>
          </a:xfrm>
        </p:spPr>
        <p:txBody>
          <a:bodyPr/>
          <a:lstStyle/>
          <a:p>
            <a:r>
              <a:rPr lang="en-US" altLang="ko-KR" sz="1800" smtClean="0">
                <a:ea typeface="굴림"/>
                <a:cs typeface="굴림"/>
              </a:rPr>
              <a:t>Following schemes use </a:t>
            </a:r>
            <a:r>
              <a:rPr lang="en-US" altLang="ko-KR" sz="1800" smtClean="0">
                <a:solidFill>
                  <a:srgbClr val="0066FF"/>
                </a:solidFill>
                <a:ea typeface="굴림"/>
                <a:cs typeface="굴림"/>
              </a:rPr>
              <a:t>transaction timestamps </a:t>
            </a:r>
            <a:r>
              <a:rPr lang="en-US" altLang="ko-KR" sz="1800" smtClean="0">
                <a:ea typeface="굴림"/>
                <a:cs typeface="굴림"/>
              </a:rPr>
              <a:t>for the sake of</a:t>
            </a:r>
            <a:r>
              <a:rPr lang="en-US" altLang="ko-KR" sz="1800" smtClean="0">
                <a:solidFill>
                  <a:srgbClr val="0066FF"/>
                </a:solidFill>
                <a:ea typeface="굴림"/>
                <a:cs typeface="굴림"/>
              </a:rPr>
              <a:t> deadlock prevention alone.</a:t>
            </a:r>
          </a:p>
          <a:p>
            <a:r>
              <a:rPr lang="en-US" altLang="ko-KR" sz="1800" b="1" smtClean="0">
                <a:solidFill>
                  <a:srgbClr val="0066FF"/>
                </a:solidFill>
                <a:ea typeface="굴림"/>
                <a:cs typeface="굴림"/>
              </a:rPr>
              <a:t>Wait-die</a:t>
            </a:r>
            <a:r>
              <a:rPr lang="en-US" altLang="ko-KR" sz="1800" smtClean="0">
                <a:solidFill>
                  <a:srgbClr val="0066FF"/>
                </a:solidFill>
                <a:ea typeface="굴림"/>
                <a:cs typeface="굴림"/>
              </a:rPr>
              <a:t> scheme</a:t>
            </a:r>
            <a:r>
              <a:rPr lang="en-US" altLang="ko-KR" sz="1800" smtClean="0">
                <a:ea typeface="굴림"/>
                <a:cs typeface="굴림"/>
              </a:rPr>
              <a:t> — non-preemptive</a:t>
            </a:r>
          </a:p>
          <a:p>
            <a:pPr lvl="1"/>
            <a:r>
              <a:rPr lang="en-US" altLang="ko-KR" sz="1800" smtClean="0">
                <a:ea typeface="굴림"/>
                <a:cs typeface="굴림"/>
              </a:rPr>
              <a:t>Older transaction may </a:t>
            </a:r>
            <a:r>
              <a:rPr lang="en-US" altLang="ko-KR" sz="1800" smtClean="0">
                <a:solidFill>
                  <a:srgbClr val="0066FF"/>
                </a:solidFill>
                <a:ea typeface="굴림"/>
                <a:cs typeface="굴림"/>
              </a:rPr>
              <a:t>wait</a:t>
            </a:r>
            <a:r>
              <a:rPr lang="en-US" altLang="ko-KR" sz="1800" smtClean="0">
                <a:solidFill>
                  <a:schemeClr val="tx2"/>
                </a:solidFill>
                <a:ea typeface="굴림"/>
                <a:cs typeface="굴림"/>
              </a:rPr>
              <a:t> </a:t>
            </a:r>
            <a:r>
              <a:rPr lang="en-US" altLang="ko-KR" sz="1800" smtClean="0">
                <a:ea typeface="굴림"/>
                <a:cs typeface="굴림"/>
              </a:rPr>
              <a:t>for younger one to release data item. </a:t>
            </a:r>
          </a:p>
          <a:p>
            <a:pPr lvl="1"/>
            <a:r>
              <a:rPr lang="en-US" altLang="ko-KR" sz="1800" smtClean="0">
                <a:ea typeface="굴림"/>
                <a:cs typeface="굴림"/>
              </a:rPr>
              <a:t>Younger transactions </a:t>
            </a:r>
            <a:r>
              <a:rPr lang="en-US" altLang="ko-KR" sz="1800" smtClean="0">
                <a:solidFill>
                  <a:srgbClr val="0066FF"/>
                </a:solidFill>
                <a:ea typeface="굴림"/>
                <a:cs typeface="굴림"/>
              </a:rPr>
              <a:t>never wait</a:t>
            </a:r>
            <a:r>
              <a:rPr lang="en-US" altLang="ko-KR" sz="1800" smtClean="0">
                <a:ea typeface="굴림"/>
                <a:cs typeface="굴림"/>
              </a:rPr>
              <a:t> for older ones; they are </a:t>
            </a:r>
            <a:r>
              <a:rPr lang="en-US" altLang="ko-KR" sz="1800" smtClean="0">
                <a:solidFill>
                  <a:srgbClr val="0066FF"/>
                </a:solidFill>
                <a:ea typeface="굴림"/>
                <a:cs typeface="굴림"/>
              </a:rPr>
              <a:t>rolled back</a:t>
            </a:r>
            <a:r>
              <a:rPr lang="en-US" altLang="ko-KR" sz="1800" smtClean="0">
                <a:ea typeface="굴림"/>
                <a:cs typeface="굴림"/>
              </a:rPr>
              <a:t> instead.</a:t>
            </a:r>
          </a:p>
          <a:p>
            <a:pPr lvl="1"/>
            <a:r>
              <a:rPr lang="en-US" altLang="ko-KR" sz="1800" smtClean="0">
                <a:ea typeface="굴림"/>
                <a:cs typeface="굴림"/>
              </a:rPr>
              <a:t>A transaction may die several times before acquiring needed data item</a:t>
            </a:r>
          </a:p>
          <a:p>
            <a:r>
              <a:rPr lang="en-US" altLang="ko-KR" sz="1800" b="1" smtClean="0">
                <a:solidFill>
                  <a:srgbClr val="0066FF"/>
                </a:solidFill>
                <a:ea typeface="굴림"/>
                <a:cs typeface="굴림"/>
              </a:rPr>
              <a:t>Wound-wait</a:t>
            </a:r>
            <a:r>
              <a:rPr lang="en-US" altLang="ko-KR" sz="1800" smtClean="0">
                <a:solidFill>
                  <a:srgbClr val="0066FF"/>
                </a:solidFill>
                <a:ea typeface="굴림"/>
                <a:cs typeface="굴림"/>
              </a:rPr>
              <a:t> scheme</a:t>
            </a:r>
            <a:r>
              <a:rPr lang="en-US" altLang="ko-KR" sz="1800" smtClean="0">
                <a:ea typeface="굴림"/>
                <a:cs typeface="굴림"/>
              </a:rPr>
              <a:t> — preemptive</a:t>
            </a:r>
          </a:p>
          <a:p>
            <a:pPr lvl="1"/>
            <a:r>
              <a:rPr lang="en-US" altLang="ko-KR" sz="1800" smtClean="0">
                <a:ea typeface="굴림"/>
                <a:cs typeface="굴림"/>
              </a:rPr>
              <a:t>Older transaction </a:t>
            </a:r>
            <a:r>
              <a:rPr lang="en-US" altLang="ko-KR" sz="1800" i="1" smtClean="0">
                <a:solidFill>
                  <a:srgbClr val="0066FF"/>
                </a:solidFill>
                <a:ea typeface="굴림"/>
                <a:cs typeface="굴림"/>
              </a:rPr>
              <a:t>wounds</a:t>
            </a:r>
            <a:r>
              <a:rPr lang="en-US" altLang="ko-KR" sz="1800" smtClean="0">
                <a:solidFill>
                  <a:srgbClr val="0066FF"/>
                </a:solidFill>
                <a:ea typeface="굴림"/>
                <a:cs typeface="굴림"/>
              </a:rPr>
              <a:t> </a:t>
            </a:r>
            <a:r>
              <a:rPr lang="en-US" altLang="ko-KR" sz="1800" smtClean="0">
                <a:ea typeface="굴림"/>
                <a:cs typeface="굴림"/>
              </a:rPr>
              <a:t>(forces rollback of) younger transaction instead of waiting for it. </a:t>
            </a:r>
          </a:p>
          <a:p>
            <a:pPr lvl="1"/>
            <a:r>
              <a:rPr lang="en-US" altLang="ko-KR" sz="1800" smtClean="0">
                <a:ea typeface="굴림"/>
                <a:cs typeface="굴림"/>
              </a:rPr>
              <a:t>Younger transactions may </a:t>
            </a:r>
            <a:r>
              <a:rPr lang="en-US" altLang="ko-KR" sz="1800" smtClean="0">
                <a:solidFill>
                  <a:srgbClr val="0066FF"/>
                </a:solidFill>
                <a:ea typeface="굴림"/>
                <a:cs typeface="굴림"/>
              </a:rPr>
              <a:t>wait for</a:t>
            </a:r>
            <a:r>
              <a:rPr lang="en-US" altLang="ko-KR" sz="1800" smtClean="0">
                <a:ea typeface="굴림"/>
                <a:cs typeface="굴림"/>
              </a:rPr>
              <a:t> older ones.</a:t>
            </a:r>
          </a:p>
          <a:p>
            <a:pPr lvl="1"/>
            <a:r>
              <a:rPr lang="en-US" altLang="ko-KR" sz="1800" smtClean="0">
                <a:ea typeface="굴림"/>
                <a:cs typeface="굴림"/>
              </a:rPr>
              <a:t>May be fewer rollbacks than </a:t>
            </a:r>
            <a:r>
              <a:rPr lang="en-US" altLang="ko-KR" sz="1800" i="1" smtClean="0">
                <a:ea typeface="굴림"/>
                <a:cs typeface="굴림"/>
              </a:rPr>
              <a:t>wait-die</a:t>
            </a:r>
            <a:r>
              <a:rPr lang="en-US" altLang="ko-KR" sz="1800" smtClean="0">
                <a:ea typeface="굴림"/>
                <a:cs typeface="굴림"/>
              </a:rPr>
              <a:t> scheme.</a:t>
            </a:r>
          </a:p>
          <a:p>
            <a:r>
              <a:rPr lang="en-US" altLang="ko-KR" sz="1800" smtClean="0">
                <a:ea typeface="굴림"/>
                <a:cs typeface="굴림"/>
              </a:rPr>
              <a:t>Both in </a:t>
            </a:r>
            <a:r>
              <a:rPr lang="en-US" altLang="ko-KR" sz="1800" i="1" smtClean="0">
                <a:solidFill>
                  <a:srgbClr val="0066FF"/>
                </a:solidFill>
                <a:ea typeface="굴림"/>
                <a:cs typeface="굴림"/>
              </a:rPr>
              <a:t>wait-die</a:t>
            </a:r>
            <a:r>
              <a:rPr lang="en-US" altLang="ko-KR" sz="1800" smtClean="0">
                <a:solidFill>
                  <a:schemeClr val="tx2"/>
                </a:solidFill>
                <a:ea typeface="굴림"/>
                <a:cs typeface="굴림"/>
              </a:rPr>
              <a:t> </a:t>
            </a:r>
            <a:r>
              <a:rPr lang="en-US" altLang="ko-KR" sz="1800" smtClean="0">
                <a:ea typeface="굴림"/>
                <a:cs typeface="굴림"/>
              </a:rPr>
              <a:t>and in </a:t>
            </a:r>
            <a:r>
              <a:rPr lang="en-US" altLang="ko-KR" sz="1800" i="1" smtClean="0">
                <a:solidFill>
                  <a:srgbClr val="0066FF"/>
                </a:solidFill>
                <a:ea typeface="굴림"/>
                <a:cs typeface="굴림"/>
              </a:rPr>
              <a:t>wound-wait</a:t>
            </a:r>
            <a:r>
              <a:rPr lang="en-US" altLang="ko-KR" sz="1800" smtClean="0">
                <a:solidFill>
                  <a:schemeClr val="tx2"/>
                </a:solidFill>
                <a:ea typeface="굴림"/>
                <a:cs typeface="굴림"/>
              </a:rPr>
              <a:t> </a:t>
            </a:r>
            <a:r>
              <a:rPr lang="en-US" altLang="ko-KR" sz="1800" smtClean="0">
                <a:ea typeface="굴림"/>
                <a:cs typeface="굴림"/>
              </a:rPr>
              <a:t>schemes, </a:t>
            </a:r>
            <a:r>
              <a:rPr lang="en-US" altLang="ko-KR" sz="1800" smtClean="0">
                <a:solidFill>
                  <a:srgbClr val="0066FF"/>
                </a:solidFill>
                <a:ea typeface="굴림"/>
                <a:cs typeface="굴림"/>
              </a:rPr>
              <a:t>a rolled back transaction </a:t>
            </a:r>
            <a:r>
              <a:rPr lang="en-US" altLang="ko-KR" sz="1800" smtClean="0">
                <a:ea typeface="굴림"/>
                <a:cs typeface="굴림"/>
              </a:rPr>
              <a:t>is restarted with</a:t>
            </a:r>
            <a:r>
              <a:rPr lang="en-US" altLang="ko-KR" sz="1800" smtClean="0">
                <a:solidFill>
                  <a:srgbClr val="0066FF"/>
                </a:solidFill>
                <a:ea typeface="굴림"/>
                <a:cs typeface="굴림"/>
              </a:rPr>
              <a:t> its original timestamp</a:t>
            </a:r>
            <a:r>
              <a:rPr lang="en-US" altLang="ko-KR" sz="1800" smtClean="0">
                <a:ea typeface="굴림"/>
                <a:cs typeface="굴림"/>
              </a:rPr>
              <a:t>. </a:t>
            </a:r>
          </a:p>
          <a:p>
            <a:pPr lvl="1"/>
            <a:r>
              <a:rPr lang="en-US" altLang="ko-KR" sz="1800" smtClean="0">
                <a:ea typeface="굴림"/>
                <a:cs typeface="굴림"/>
              </a:rPr>
              <a:t>Older transactions thus have precedence over newer ones in these schemes, and </a:t>
            </a:r>
            <a:r>
              <a:rPr lang="en-US" altLang="ko-KR" sz="1800" smtClean="0">
                <a:solidFill>
                  <a:srgbClr val="0066FF"/>
                </a:solidFill>
                <a:ea typeface="굴림"/>
                <a:cs typeface="굴림"/>
              </a:rPr>
              <a:t>starvation is hence avoided</a:t>
            </a:r>
            <a:r>
              <a:rPr lang="en-US" altLang="ko-KR" sz="1800" smtClean="0">
                <a:solidFill>
                  <a:schemeClr val="tx2"/>
                </a:solidFill>
                <a:ea typeface="굴림"/>
                <a:cs typeface="굴림"/>
              </a:rPr>
              <a:t>.</a:t>
            </a:r>
            <a:endParaRPr lang="en-US" altLang="ko-KR" sz="1800" smtClean="0">
              <a:ea typeface="굴림"/>
              <a:cs typeface="굴림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8077200" cy="1104900"/>
          </a:xfrm>
          <a:noFill/>
        </p:spPr>
        <p:txBody>
          <a:bodyPr lIns="90488" tIns="44450" rIns="90488" bIns="44450"/>
          <a:lstStyle/>
          <a:p>
            <a:pPr eaLnBrk="1" hangingPunct="1"/>
            <a:r>
              <a:rPr lang="en-US" smtClean="0"/>
              <a:t>Deadlock in DBMSs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696200" cy="4800600"/>
          </a:xfrm>
          <a:noFill/>
        </p:spPr>
        <p:txBody>
          <a:bodyPr lIns="90488" tIns="44450" rIns="90488" bIns="44450"/>
          <a:lstStyle/>
          <a:p>
            <a:pPr eaLnBrk="1" hangingPunct="1"/>
            <a:r>
              <a:rPr lang="en-US" sz="2000" smtClean="0">
                <a:solidFill>
                  <a:schemeClr val="accent2"/>
                </a:solidFill>
              </a:rPr>
              <a:t>What is a deadlock?</a:t>
            </a:r>
          </a:p>
          <a:p>
            <a:pPr lvl="1" eaLnBrk="1" hangingPunct="1"/>
            <a:r>
              <a:rPr lang="en-US" sz="1800" smtClean="0">
                <a:solidFill>
                  <a:srgbClr val="0000CC"/>
                </a:solidFill>
              </a:rPr>
              <a:t>A</a:t>
            </a:r>
            <a:r>
              <a:rPr lang="en-US" sz="1800" smtClean="0"/>
              <a:t> </a:t>
            </a:r>
            <a:r>
              <a:rPr lang="en-US" sz="1800" i="1" smtClean="0">
                <a:solidFill>
                  <a:schemeClr val="accent2"/>
                </a:solidFill>
              </a:rPr>
              <a:t>cycle </a:t>
            </a:r>
            <a:r>
              <a:rPr lang="en-US" sz="1800" smtClean="0"/>
              <a:t>of transactions, T</a:t>
            </a:r>
            <a:r>
              <a:rPr lang="en-US" sz="1800" baseline="-25000" smtClean="0"/>
              <a:t>1</a:t>
            </a:r>
            <a:r>
              <a:rPr lang="en-US" sz="1800" smtClean="0"/>
              <a:t>, T</a:t>
            </a:r>
            <a:r>
              <a:rPr lang="en-US" sz="1800" baseline="-25000" smtClean="0"/>
              <a:t>2</a:t>
            </a:r>
            <a:r>
              <a:rPr lang="en-US" sz="1800" smtClean="0"/>
              <a:t>, ... , T</a:t>
            </a:r>
            <a:r>
              <a:rPr lang="en-US" sz="1800" baseline="-25000" smtClean="0"/>
              <a:t>n</a:t>
            </a:r>
            <a:r>
              <a:rPr lang="en-US" sz="1800" smtClean="0"/>
              <a:t>=T</a:t>
            </a:r>
            <a:r>
              <a:rPr lang="en-US" sz="1800" baseline="-25000" smtClean="0"/>
              <a:t>1 </a:t>
            </a:r>
            <a:r>
              <a:rPr lang="en-US" sz="1800" smtClean="0"/>
              <a:t>where each T</a:t>
            </a:r>
            <a:r>
              <a:rPr lang="en-US" sz="1800" baseline="-25000" smtClean="0"/>
              <a:t>i</a:t>
            </a:r>
            <a:r>
              <a:rPr lang="en-US" sz="1800" smtClean="0"/>
              <a:t> is </a:t>
            </a:r>
            <a:r>
              <a:rPr lang="en-US" sz="1800" i="1" smtClean="0">
                <a:solidFill>
                  <a:srgbClr val="E9173F"/>
                </a:solidFill>
              </a:rPr>
              <a:t>waiting</a:t>
            </a:r>
            <a:r>
              <a:rPr lang="en-US" sz="1800" smtClean="0"/>
              <a:t> for T</a:t>
            </a:r>
            <a:r>
              <a:rPr lang="en-US" sz="1800" baseline="-25000" smtClean="0"/>
              <a:t>i-1</a:t>
            </a:r>
            <a:r>
              <a:rPr lang="en-US" sz="1800" smtClean="0"/>
              <a:t> to release a lock.</a:t>
            </a:r>
          </a:p>
          <a:p>
            <a:pPr lvl="1" eaLnBrk="1" hangingPunct="1"/>
            <a:r>
              <a:rPr lang="en-US" sz="1800" smtClean="0">
                <a:solidFill>
                  <a:schemeClr val="accent2"/>
                </a:solidFill>
              </a:rPr>
              <a:t>Causes these transactions to sleep forever.</a:t>
            </a:r>
          </a:p>
          <a:p>
            <a:pPr eaLnBrk="1" hangingPunct="1"/>
            <a:r>
              <a:rPr lang="en-US" sz="2000" smtClean="0">
                <a:solidFill>
                  <a:schemeClr val="accent2"/>
                </a:solidFill>
              </a:rPr>
              <a:t>A Deadlock </a:t>
            </a:r>
            <a:r>
              <a:rPr lang="en-US" sz="2000" smtClean="0"/>
              <a:t>can happen</a:t>
            </a:r>
            <a:r>
              <a:rPr lang="en-US" sz="2000" i="1" smtClean="0">
                <a:solidFill>
                  <a:schemeClr val="accent2"/>
                </a:solidFill>
              </a:rPr>
              <a:t> </a:t>
            </a:r>
            <a:r>
              <a:rPr lang="en-US" sz="2000" smtClean="0">
                <a:solidFill>
                  <a:srgbClr val="0000CC"/>
                </a:solidFill>
              </a:rPr>
              <a:t>whenever you allow a transaction to </a:t>
            </a:r>
            <a:r>
              <a:rPr lang="en-US" sz="2000" smtClean="0">
                <a:solidFill>
                  <a:srgbClr val="FF00FF"/>
                </a:solidFill>
              </a:rPr>
              <a:t>wait</a:t>
            </a:r>
            <a:r>
              <a:rPr lang="en-US" sz="2000" smtClean="0">
                <a:solidFill>
                  <a:srgbClr val="0000CC"/>
                </a:solidFill>
              </a:rPr>
              <a:t> for a lock, even with strict two phase locking.</a:t>
            </a:r>
          </a:p>
          <a:p>
            <a:pPr lvl="1" eaLnBrk="1" hangingPunct="1"/>
            <a:r>
              <a:rPr lang="en-US" sz="1800" smtClean="0">
                <a:solidFill>
                  <a:srgbClr val="0000CC"/>
                </a:solidFill>
              </a:rPr>
              <a:t>Simple example:</a:t>
            </a:r>
          </a:p>
          <a:p>
            <a:pPr lvl="1" eaLnBrk="1" hangingPunct="1"/>
            <a:endParaRPr lang="en-US" sz="1800" smtClean="0">
              <a:solidFill>
                <a:srgbClr val="0000CC"/>
              </a:solidFill>
            </a:endParaRPr>
          </a:p>
          <a:p>
            <a:pPr lvl="1" eaLnBrk="1" hangingPunct="1"/>
            <a:endParaRPr lang="en-US" sz="1800" smtClean="0">
              <a:solidFill>
                <a:srgbClr val="0000CC"/>
              </a:solidFill>
            </a:endParaRPr>
          </a:p>
          <a:p>
            <a:pPr lvl="1" eaLnBrk="1" hangingPunct="1"/>
            <a:endParaRPr lang="en-US" sz="1800" smtClean="0">
              <a:solidFill>
                <a:srgbClr val="0000CC"/>
              </a:solidFill>
            </a:endParaRPr>
          </a:p>
          <a:p>
            <a:pPr eaLnBrk="1" hangingPunct="1"/>
            <a:r>
              <a:rPr lang="en-US" sz="2000" smtClean="0">
                <a:solidFill>
                  <a:srgbClr val="0000CC"/>
                </a:solidFill>
              </a:rPr>
              <a:t>Users can eliminate deadlocks by accessing resources in a fixed order.</a:t>
            </a:r>
          </a:p>
          <a:p>
            <a:pPr eaLnBrk="1" hangingPunct="1"/>
            <a:r>
              <a:rPr lang="en-US" sz="2000" smtClean="0">
                <a:solidFill>
                  <a:srgbClr val="0000CC"/>
                </a:solidFill>
              </a:rPr>
              <a:t>DBMSs typically detect deadlocks and abort  the transaction that (it thinks) has used the least resources.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1644650" y="3581400"/>
            <a:ext cx="3706813" cy="831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>
                <a:latin typeface="Book Antiqua" pitchFamily="18" charset="0"/>
              </a:rPr>
              <a:t>T1:	     R(B),         </a:t>
            </a:r>
            <a:r>
              <a:rPr lang="en-US"/>
              <a:t>W(A)  </a:t>
            </a:r>
            <a:endParaRPr lang="en-US">
              <a:latin typeface="Book Antiqua" pitchFamily="18" charset="0"/>
            </a:endParaRPr>
          </a:p>
          <a:p>
            <a:pPr eaLnBrk="0" hangingPunct="0"/>
            <a:r>
              <a:rPr lang="en-US">
                <a:latin typeface="Book Antiqua" pitchFamily="18" charset="0"/>
              </a:rPr>
              <a:t>T2:  </a:t>
            </a:r>
            <a:r>
              <a:rPr lang="en-US"/>
              <a:t>R(A),</a:t>
            </a:r>
            <a:r>
              <a:rPr lang="en-US">
                <a:latin typeface="Book Antiqua" pitchFamily="18" charset="0"/>
              </a:rPr>
              <a:t>	  W</a:t>
            </a:r>
            <a:r>
              <a:rPr lang="en-US"/>
              <a:t>(B)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753</Words>
  <Application>Microsoft Office PowerPoint</Application>
  <PresentationFormat>On-screen Show (4:3)</PresentationFormat>
  <Paragraphs>112</Paragraphs>
  <Slides>10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DBMS</vt:lpstr>
      <vt:lpstr>Deadlocks</vt:lpstr>
      <vt:lpstr>Deadlock Detection</vt:lpstr>
      <vt:lpstr>Deadlock Detection</vt:lpstr>
      <vt:lpstr>Deadlock Recovery</vt:lpstr>
      <vt:lpstr>Deadlock Handling</vt:lpstr>
      <vt:lpstr>Deadlock Handling</vt:lpstr>
      <vt:lpstr>Deadlock Prevention with Timestamps</vt:lpstr>
      <vt:lpstr>Deadlock in DBMSs</vt:lpstr>
      <vt:lpstr>Review: The ACID properties</vt:lpstr>
    </vt:vector>
  </TitlesOfParts>
  <Company>raj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DBMS</dc:title>
  <dc:creator>raj</dc:creator>
  <cp:lastModifiedBy>raj</cp:lastModifiedBy>
  <cp:revision>1</cp:revision>
  <dcterms:created xsi:type="dcterms:W3CDTF">2013-04-08T10:55:13Z</dcterms:created>
  <dcterms:modified xsi:type="dcterms:W3CDTF">2013-04-08T10:57:16Z</dcterms:modified>
</cp:coreProperties>
</file>