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36B34D-0C7A-4EC6-8B7A-F1A175FC0530}" type="datetimeFigureOut">
              <a:rPr lang="en-US" smtClean="0"/>
              <a:t>8/13/2010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13DD9C-6B9F-490C-A0CA-89129EADA6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Newscast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en.wikipedia.org/wiki/Communications_satellit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Camcorder" TargetMode="External"/><Relationship Id="rId5" Type="http://schemas.openxmlformats.org/officeDocument/2006/relationships/hyperlink" Target="http://en.wikipedia.org/wiki/Reporter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igital_imagin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arge-coupled_device" TargetMode="External"/><Relationship Id="rId2" Type="http://schemas.openxmlformats.org/officeDocument/2006/relationships/hyperlink" Target="http://en.wikipedia.org/wiki/Video_camera_tub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en.wikipedia.org/wiki/Active-pixel_sensor" TargetMode="External"/><Relationship Id="rId4" Type="http://schemas.openxmlformats.org/officeDocument/2006/relationships/hyperlink" Target="http://en.wikipedia.org/wiki/CMO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en.wikipedia.org/wiki/Viewfinde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905000"/>
            <a:ext cx="5410200" cy="1066800"/>
          </a:xfrm>
        </p:spPr>
        <p:txBody>
          <a:bodyPr>
            <a:normAutofit/>
          </a:bodyPr>
          <a:lstStyle/>
          <a:p>
            <a:r>
              <a:rPr lang="en-US" b="1" dirty="0" smtClean="0"/>
              <a:t>VISUAL MEDIA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76600"/>
            <a:ext cx="6705600" cy="990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CAMERA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ANATOMY AND FUNCTIONING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876799"/>
            <a:ext cx="25908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Jasreet  kaur</a:t>
            </a:r>
          </a:p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D</a:t>
            </a:r>
            <a:r>
              <a:rPr lang="en-US" sz="2400" dirty="0" smtClean="0">
                <a:solidFill>
                  <a:prstClr val="black"/>
                </a:solidFill>
              </a:rPr>
              <a:t>ept. </a:t>
            </a:r>
            <a:r>
              <a:rPr lang="en-US" sz="2400" dirty="0">
                <a:solidFill>
                  <a:prstClr val="black"/>
                </a:solidFill>
              </a:rPr>
              <a:t>o</a:t>
            </a:r>
            <a:r>
              <a:rPr lang="en-US" sz="2400" dirty="0" smtClean="0">
                <a:solidFill>
                  <a:prstClr val="black"/>
                </a:solidFill>
              </a:rPr>
              <a:t>f </a:t>
            </a:r>
            <a:r>
              <a:rPr lang="en-US" sz="2400" dirty="0">
                <a:solidFill>
                  <a:prstClr val="black"/>
                </a:solidFill>
              </a:rPr>
              <a:t>E</a:t>
            </a:r>
            <a:r>
              <a:rPr lang="en-US" sz="2400" dirty="0" smtClean="0">
                <a:solidFill>
                  <a:prstClr val="black"/>
                </a:solidFill>
              </a:rPr>
              <a:t>nglish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609600"/>
            <a:ext cx="3733800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</a:rPr>
              <a:t>FUNCTIONAL ENGLISH</a:t>
            </a:r>
          </a:p>
          <a:p>
            <a:pPr lvl="0">
              <a:spcBef>
                <a:spcPct val="20000"/>
              </a:spcBef>
            </a:pPr>
            <a:r>
              <a:rPr lang="en-US" sz="3200" b="1" dirty="0" smtClean="0">
                <a:solidFill>
                  <a:prstClr val="black"/>
                </a:solidFill>
              </a:rPr>
              <a:t>B.A.II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295400"/>
            <a:ext cx="2414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VIEWFINDER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609600"/>
            <a:ext cx="1136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CONTD…..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057400"/>
            <a:ext cx="70103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Indicates deficiencies of camera shots</a:t>
            </a:r>
          </a:p>
          <a:p>
            <a:r>
              <a:rPr lang="en-US" sz="2800" dirty="0" smtClean="0"/>
              <a:t>(light/ video strength/ reception/ qualities of Batteries )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Guides the cameraperson on the technical and aesthetic aspects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May not get details because the image is very small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762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ZOOM LENS</a:t>
            </a:r>
            <a:endParaRPr lang="en-US" sz="3600" dirty="0"/>
          </a:p>
        </p:txBody>
      </p:sp>
      <p:pic>
        <p:nvPicPr>
          <p:cNvPr id="21508" name="Picture 4" descr="http://technabob.com/blog/wp-content/uploads/2008/01/iphone_zoom_le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2286000" cy="3429000"/>
          </a:xfrm>
          <a:prstGeom prst="rect">
            <a:avLst/>
          </a:prstGeom>
          <a:noFill/>
        </p:spPr>
      </p:pic>
      <p:pic>
        <p:nvPicPr>
          <p:cNvPr id="21510" name="Picture 6" descr="http://www.pma-show.com/news_images/0401_sigma-telephoto-zoom-l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57200"/>
            <a:ext cx="2352676" cy="183623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33601" y="3048000"/>
            <a:ext cx="5867400" cy="266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 Can be zoomed out to give wider coverage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Can be zoomed in to give narrower coverage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Brings the object closer and magnifies it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utorial9.s3.amazonaws.com/uploads/2008/04/aper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5619750" cy="24098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1" y="685800"/>
            <a:ext cx="7467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LENS APERTURE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Disc shaped focus control called the lens aperture or iris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It helps achieve finer/ sharper images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Iris diaphragm determines the brightness of the image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7543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Battery requirements of a video camera</a:t>
            </a:r>
          </a:p>
          <a:p>
            <a:endParaRPr lang="en-US" sz="3200" dirty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12- volt dc:</a:t>
            </a:r>
          </a:p>
          <a:p>
            <a:endParaRPr lang="en-US" sz="2800" dirty="0" smtClean="0"/>
          </a:p>
          <a:p>
            <a:r>
              <a:rPr lang="en-US" sz="2800" dirty="0" smtClean="0"/>
              <a:t>Which can be drawn from  a car battery,</a:t>
            </a:r>
          </a:p>
          <a:p>
            <a:r>
              <a:rPr lang="en-US" sz="2800" dirty="0" smtClean="0"/>
              <a:t> a portable VTR, internal battery, battery belt, </a:t>
            </a:r>
          </a:p>
          <a:p>
            <a:r>
              <a:rPr lang="en-US" sz="2800" dirty="0" smtClean="0"/>
              <a:t>Shoulder pack, an AC power adapter to draw </a:t>
            </a:r>
          </a:p>
          <a:p>
            <a:r>
              <a:rPr lang="en-US" sz="2800" dirty="0" smtClean="0"/>
              <a:t>from the mains in an indoor studio</a:t>
            </a:r>
            <a:endParaRPr lang="en-US" sz="2800" dirty="0"/>
          </a:p>
        </p:txBody>
      </p:sp>
      <p:pic>
        <p:nvPicPr>
          <p:cNvPr id="24578" name="Picture 2" descr="http://upload.wikimedia.org/wikipedia/commons/3/3b/Batter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905000"/>
            <a:ext cx="2598278" cy="1418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wired.com/images_blogs/gadgetlab/tripo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048000"/>
            <a:ext cx="4495800" cy="34671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14401" y="6858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TRIPODS</a:t>
            </a:r>
          </a:p>
          <a:p>
            <a:r>
              <a:rPr lang="en-US" sz="2800" dirty="0" smtClean="0"/>
              <a:t>Cameras mounted on the tripods can be moved left and right</a:t>
            </a:r>
          </a:p>
          <a:p>
            <a:r>
              <a:rPr lang="en-US" sz="2800" dirty="0" smtClean="0"/>
              <a:t>The process is called </a:t>
            </a:r>
            <a:r>
              <a:rPr lang="en-US" sz="2800" b="1" i="1" dirty="0" smtClean="0"/>
              <a:t>trucked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3.gstatic.com/images?q=tbn:ANd9GcQ9Z0MYmgXcxCJY-SaSyHXAe6-VGkbgaQjuUAY6mam3kQWOzys&amp;t=1&amp;usg=__KhpJ132t2Om7RNiAdw8naufTJQ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57200"/>
            <a:ext cx="2609850" cy="1752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1" y="2514600"/>
            <a:ext cx="6400800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cinematographer is an artist whose shots must be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aesthetically attractive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technically accurate &amp;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appropriate within the context</a:t>
            </a:r>
            <a:endParaRPr lang="en-US" sz="2800" dirty="0"/>
          </a:p>
        </p:txBody>
      </p:sp>
      <p:sp>
        <p:nvSpPr>
          <p:cNvPr id="4" name="5-Point Star 3"/>
          <p:cNvSpPr/>
          <p:nvPr/>
        </p:nvSpPr>
        <p:spPr>
          <a:xfrm rot="18566252">
            <a:off x="4876800" y="56388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 rot="2564963">
            <a:off x="6096000" y="56388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486400" y="49530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b="1" dirty="0" smtClean="0"/>
              <a:t>it is imperative for the script writer ( TV) to learn to think visually.</a:t>
            </a:r>
          </a:p>
          <a:p>
            <a:pPr>
              <a:buFont typeface="Wingdings" pitchFamily="2" charset="2"/>
              <a:buChar char="v"/>
            </a:pPr>
            <a:endParaRPr lang="en-US" sz="3600" b="1" dirty="0" smtClean="0"/>
          </a:p>
          <a:p>
            <a:pPr>
              <a:buFont typeface="Wingdings" pitchFamily="2" charset="2"/>
              <a:buChar char="v"/>
            </a:pPr>
            <a:r>
              <a:rPr lang="en-US" sz="3600" b="1" dirty="0" smtClean="0"/>
              <a:t>Camera is the visual navigator</a:t>
            </a:r>
          </a:p>
          <a:p>
            <a:pPr>
              <a:buFont typeface="Wingdings" pitchFamily="2" charset="2"/>
              <a:buChar char="v"/>
            </a:pPr>
            <a:endParaRPr lang="en-US" sz="3600" b="1" dirty="0" smtClean="0"/>
          </a:p>
          <a:p>
            <a:pPr>
              <a:buFont typeface="Wingdings" pitchFamily="2" charset="2"/>
              <a:buChar char="v"/>
            </a:pPr>
            <a:r>
              <a:rPr lang="en-US" sz="3600" b="1" dirty="0" smtClean="0"/>
              <a:t>Images are shown as captured by the camera.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90600"/>
            <a:ext cx="8153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VIDEO CAMERAS</a:t>
            </a:r>
          </a:p>
          <a:p>
            <a:r>
              <a:rPr lang="en-US" sz="2800" dirty="0" smtClean="0"/>
              <a:t>Available in various shapes and sizes</a:t>
            </a:r>
          </a:p>
          <a:p>
            <a:endParaRPr lang="en-US" sz="2800" dirty="0"/>
          </a:p>
          <a:p>
            <a:r>
              <a:rPr lang="en-US" sz="2800" i="1" dirty="0" smtClean="0">
                <a:solidFill>
                  <a:srgbClr val="C00000"/>
                </a:solidFill>
              </a:rPr>
              <a:t>Combo Camera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i</a:t>
            </a:r>
            <a:r>
              <a:rPr lang="en-US" sz="2800" dirty="0" smtClean="0"/>
              <a:t>ncludes video track recording (VTR) system</a:t>
            </a:r>
          </a:p>
          <a:p>
            <a:r>
              <a:rPr lang="en-US" sz="2800" i="1" dirty="0" smtClean="0">
                <a:solidFill>
                  <a:srgbClr val="C00000"/>
                </a:solidFill>
              </a:rPr>
              <a:t>Beta Cam SP Digital </a:t>
            </a:r>
            <a:r>
              <a:rPr lang="en-US" sz="2800" dirty="0" smtClean="0"/>
              <a:t>is the most sophisticated camcorder</a:t>
            </a:r>
            <a:endParaRPr lang="en-US" sz="2800" dirty="0"/>
          </a:p>
        </p:txBody>
      </p:sp>
      <p:pic>
        <p:nvPicPr>
          <p:cNvPr id="1026" name="Picture 2" descr="http://upload.wikimedia.org/wikipedia/commons/thumb/9/9d/Betacam_SP_Camcorder_01_KMJ.jpg/250px-Betacam_SP_Camcorder_01_KM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114800"/>
            <a:ext cx="2381250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pload.wikimedia.org/wikipedia/commons/thumb/f/f7/BBC_HD_SNG.jpg/350px-BBC_HD_S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962400"/>
            <a:ext cx="3333750" cy="2505076"/>
          </a:xfrm>
          <a:prstGeom prst="rect">
            <a:avLst/>
          </a:prstGeom>
          <a:noFill/>
        </p:spPr>
      </p:pic>
      <p:pic>
        <p:nvPicPr>
          <p:cNvPr id="16388" name="Picture 4" descr="http://upload.wikimedia.org/wikipedia/commons/thumb/3/37/MSH04_news_media_trucks_at_CVO_office_10-02-04_med.jpg/220px-MSH04_news_media_trucks_at_CVO_office_10-02-04_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200400"/>
            <a:ext cx="2095500" cy="1571626"/>
          </a:xfrm>
          <a:prstGeom prst="rect">
            <a:avLst/>
          </a:prstGeom>
          <a:noFill/>
        </p:spPr>
      </p:pic>
      <p:pic>
        <p:nvPicPr>
          <p:cNvPr id="16390" name="Picture 6" descr="http://upload.wikimedia.org/wikipedia/commons/thumb/7/77/TV_news_van_KSTP_TV_2007.JPG/220px-TV_news_van_KSTP_TV_20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4953000"/>
            <a:ext cx="2095500" cy="157162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685800"/>
            <a:ext cx="7391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en-US" sz="2800" b="1" dirty="0">
                <a:solidFill>
                  <a:srgbClr val="C00000"/>
                </a:solidFill>
              </a:rPr>
              <a:t>electronic news </a:t>
            </a:r>
            <a:r>
              <a:rPr lang="en-US" sz="2800" b="1" dirty="0" smtClean="0">
                <a:solidFill>
                  <a:srgbClr val="C00000"/>
                </a:solidFill>
              </a:rPr>
              <a:t>gathering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means </a:t>
            </a:r>
            <a:r>
              <a:rPr lang="en-US" sz="2800" dirty="0"/>
              <a:t>anything from a lone </a:t>
            </a:r>
            <a:r>
              <a:rPr lang="en-US" sz="2800" dirty="0">
                <a:hlinkClick r:id="rId5" tooltip="Reporter"/>
              </a:rPr>
              <a:t>reporter</a:t>
            </a:r>
            <a:r>
              <a:rPr lang="en-US" sz="2800" dirty="0"/>
              <a:t> taking a single </a:t>
            </a:r>
            <a:r>
              <a:rPr lang="en-US" sz="2800" dirty="0">
                <a:hlinkClick r:id="rId6" tooltip="Camcorder"/>
              </a:rPr>
              <a:t>camcorder</a:t>
            </a:r>
            <a:r>
              <a:rPr lang="en-US" sz="2800" dirty="0"/>
              <a:t> out to get a story, to an entire television crew taking a </a:t>
            </a:r>
            <a:r>
              <a:rPr lang="en-US" sz="2800" dirty="0">
                <a:hlinkClick r:id="rId7" tooltip="Communications satellite"/>
              </a:rPr>
              <a:t>satellite</a:t>
            </a:r>
            <a:r>
              <a:rPr lang="en-US" sz="2800" dirty="0"/>
              <a:t> truck on location to do a live report for a </a:t>
            </a:r>
            <a:r>
              <a:rPr lang="en-US" sz="2800" dirty="0">
                <a:hlinkClick r:id="rId8" tooltip="Newscast"/>
              </a:rPr>
              <a:t>newscast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391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Contd…</a:t>
            </a:r>
          </a:p>
          <a:p>
            <a:endParaRPr lang="en-US" sz="3200" dirty="0"/>
          </a:p>
          <a:p>
            <a:endParaRPr lang="en-US" sz="3200" dirty="0" smtClean="0"/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 Reporters on the ENG are e</a:t>
            </a:r>
            <a:r>
              <a:rPr lang="en-US" sz="3200" dirty="0" smtClean="0"/>
              <a:t>quipped with live microwave and/or satellite trucks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 Recorded graphics and sounds are transmitted to the studio 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 </a:t>
            </a:r>
            <a:r>
              <a:rPr lang="en-US" sz="3200" dirty="0" smtClean="0"/>
              <a:t> They </a:t>
            </a:r>
            <a:r>
              <a:rPr lang="en-US" sz="3200" dirty="0" smtClean="0"/>
              <a:t> are able to show live what is happening&amp;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  Bring the dramatic news events to the audience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90600"/>
            <a:ext cx="754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Working of a camera</a:t>
            </a:r>
          </a:p>
          <a:p>
            <a:endParaRPr lang="en-US" sz="3600" dirty="0"/>
          </a:p>
          <a:p>
            <a:endParaRPr lang="en-US" sz="3600" dirty="0" smtClean="0"/>
          </a:p>
          <a:p>
            <a:pPr>
              <a:buFont typeface="Courier New" pitchFamily="49" charset="0"/>
              <a:buChar char="o"/>
            </a:pPr>
            <a:r>
              <a:rPr lang="en-US" sz="3600" dirty="0"/>
              <a:t> </a:t>
            </a:r>
            <a:r>
              <a:rPr lang="en-US" sz="3200" dirty="0" smtClean="0"/>
              <a:t>Lens system captures the image</a:t>
            </a:r>
          </a:p>
          <a:p>
            <a:r>
              <a:rPr lang="en-US" sz="3200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Which is converted into electrical signal</a:t>
            </a:r>
          </a:p>
          <a:p>
            <a:r>
              <a:rPr lang="en-US" sz="3200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 smtClean="0"/>
              <a:t>Decoded and displayed as optical signal</a:t>
            </a:r>
          </a:p>
          <a:p>
            <a:pPr>
              <a:buFont typeface="Courier New" pitchFamily="49" charset="0"/>
              <a:buChar char="o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143000"/>
            <a:ext cx="2627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CCD CAMERAS</a:t>
            </a:r>
          </a:p>
          <a:p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0" y="1981201"/>
            <a:ext cx="701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 CCD (Charged Couple Device) imager chip is </a:t>
            </a:r>
            <a:r>
              <a:rPr lang="en-US" sz="2800" dirty="0"/>
              <a:t>a major technology for </a:t>
            </a:r>
            <a:r>
              <a:rPr lang="en-US" sz="2800" dirty="0">
                <a:hlinkClick r:id="rId2" tooltip="Digital imaging"/>
              </a:rPr>
              <a:t>digital imaging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</a:t>
            </a:r>
            <a:r>
              <a:rPr lang="en-US" sz="2800" dirty="0"/>
              <a:t>CCDs are widely used in professional, medical, and scientific applications where high-quality image data are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762000"/>
            <a:ext cx="6629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Early </a:t>
            </a:r>
            <a:r>
              <a:rPr lang="en-US" sz="2800" dirty="0"/>
              <a:t>sensors were </a:t>
            </a:r>
            <a:r>
              <a:rPr lang="en-US" sz="2800" dirty="0">
                <a:hlinkClick r:id="rId2" tooltip="Video camera tube"/>
              </a:rPr>
              <a:t>video camera tubes</a:t>
            </a:r>
            <a:r>
              <a:rPr lang="en-US" sz="2800" dirty="0"/>
              <a:t> </a:t>
            </a:r>
          </a:p>
          <a:p>
            <a:pPr>
              <a:buFont typeface="Courier New" pitchFamily="49" charset="0"/>
              <a:buChar char="o"/>
            </a:pPr>
            <a:endParaRPr lang="en-US" sz="2800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</a:t>
            </a:r>
            <a:r>
              <a:rPr lang="en-US" sz="2800" dirty="0"/>
              <a:t>a modern one </a:t>
            </a:r>
            <a:r>
              <a:rPr lang="en-US" sz="2800" dirty="0" smtClean="0"/>
              <a:t>is</a:t>
            </a:r>
            <a:r>
              <a:rPr lang="en-US" sz="2800" dirty="0"/>
              <a:t> </a:t>
            </a:r>
            <a:r>
              <a:rPr lang="en-US" sz="2800" dirty="0">
                <a:hlinkClick r:id="rId3" tooltip="Charge-coupled device"/>
              </a:rPr>
              <a:t>charge-coupled device</a:t>
            </a:r>
            <a:r>
              <a:rPr lang="en-US" sz="2800" dirty="0"/>
              <a:t> (CCD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or </a:t>
            </a:r>
            <a:r>
              <a:rPr lang="en-US" sz="2800" dirty="0"/>
              <a:t>a complementary metal–oxide–semiconductor (</a:t>
            </a:r>
            <a:r>
              <a:rPr lang="en-US" sz="2800" u="sng" dirty="0">
                <a:hlinkClick r:id="rId4" tooltip="CMOS"/>
              </a:rPr>
              <a:t>CMOS</a:t>
            </a:r>
            <a:r>
              <a:rPr lang="en-US" sz="2800" dirty="0"/>
              <a:t>)</a:t>
            </a:r>
            <a:r>
              <a:rPr lang="en-US" sz="2800" dirty="0">
                <a:hlinkClick r:id="rId5" tooltip="Active-pixel sensor"/>
              </a:rPr>
              <a:t>active-pixel sensor</a:t>
            </a:r>
            <a:r>
              <a:rPr lang="en-US" dirty="0"/>
              <a:t>.</a:t>
            </a:r>
          </a:p>
        </p:txBody>
      </p:sp>
      <p:pic>
        <p:nvPicPr>
          <p:cNvPr id="17410" name="Picture 2" descr="http://upload.wikimedia.org/wikipedia/commons/thumb/9/96/Image_sensor_and_motherbord_nikon_coolpix_l2.JPG/220px-Image_sensor_and_motherbord_nikon_coolpix_l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4876800"/>
            <a:ext cx="2095500" cy="157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762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VIEWFINDER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685800" y="1828800"/>
            <a:ext cx="7315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/>
              <a:t>A </a:t>
            </a:r>
            <a:r>
              <a:rPr lang="en-US" sz="2800" b="1" dirty="0"/>
              <a:t>viewfinder</a:t>
            </a:r>
            <a:r>
              <a:rPr lang="en-US" sz="2800" dirty="0"/>
              <a:t> is what the photographer looks through to compose, and in many cases to </a:t>
            </a:r>
            <a:r>
              <a:rPr lang="en-US" sz="2800" dirty="0" smtClean="0"/>
              <a:t>focus </a:t>
            </a:r>
            <a:r>
              <a:rPr lang="en-US" sz="2800" dirty="0"/>
              <a:t>the picture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1" y="3429000"/>
            <a:ext cx="502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/>
              <a:t>Viewfinders can be optical or electronic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419600"/>
            <a:ext cx="5105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 EVF </a:t>
            </a:r>
            <a:r>
              <a:rPr lang="en-US" sz="2800" dirty="0"/>
              <a:t>is a </a:t>
            </a:r>
            <a:r>
              <a:rPr lang="en-US" sz="2800" dirty="0">
                <a:hlinkClick r:id="rId2" tooltip="Viewfinder"/>
              </a:rPr>
              <a:t>viewfinder</a:t>
            </a:r>
            <a:r>
              <a:rPr lang="en-US" sz="2800" dirty="0"/>
              <a:t> where the image captured by the lens is projected electronically onto a miniature </a:t>
            </a:r>
            <a:r>
              <a:rPr lang="en-US" sz="2800" dirty="0" smtClean="0"/>
              <a:t>display.</a:t>
            </a:r>
            <a:endParaRPr lang="en-US" sz="2800" dirty="0"/>
          </a:p>
        </p:txBody>
      </p:sp>
      <p:pic>
        <p:nvPicPr>
          <p:cNvPr id="6" name="Picture 2" descr="http://images.google.com/images?q=tbn:VXsqw_5wVSvV4M::www.vad1.com/photo/rebel-viewfinder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85800"/>
            <a:ext cx="1419225" cy="1047751"/>
          </a:xfrm>
          <a:prstGeom prst="rect">
            <a:avLst/>
          </a:prstGeom>
          <a:noFill/>
        </p:spPr>
      </p:pic>
      <p:pic>
        <p:nvPicPr>
          <p:cNvPr id="22530" name="Picture 2" descr="http://dvice.com/pics/Zigview-S2-Digital-Viewfinder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2895600"/>
            <a:ext cx="2857500" cy="3295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</TotalTime>
  <Words>357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VISUAL MEDIA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MEDIA</dc:title>
  <dc:creator>Fateh Singh Dhanoa</dc:creator>
  <cp:lastModifiedBy>Fateh Singh Dhanoa</cp:lastModifiedBy>
  <cp:revision>22</cp:revision>
  <dcterms:created xsi:type="dcterms:W3CDTF">2010-08-13T09:28:36Z</dcterms:created>
  <dcterms:modified xsi:type="dcterms:W3CDTF">2010-08-13T13:10:02Z</dcterms:modified>
</cp:coreProperties>
</file>