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66C174-225B-418E-8B9F-3BA5B103FE79}" type="datetimeFigureOut">
              <a:rPr lang="en-US" smtClean="0"/>
              <a:t>8/12/2010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2EF0A9-CFFB-465A-B0E6-57E7317BB45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p" TargetMode="External"/><Relationship Id="rId2" Type="http://schemas.openxmlformats.org/officeDocument/2006/relationships/hyperlink" Target="http://en.wikipedia.org/wiki/Weather_forecasti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.wikipedia.org/wiki/Studio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 .V. STUDIOS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429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Size of the studio</a:t>
            </a:r>
          </a:p>
          <a:p>
            <a:r>
              <a:rPr lang="en-US" sz="2800" b="1" dirty="0" smtClean="0"/>
              <a:t>Structure of walls</a:t>
            </a:r>
          </a:p>
          <a:p>
            <a:r>
              <a:rPr lang="en-US" sz="2800" b="1" dirty="0" smtClean="0"/>
              <a:t>Cyclorama</a:t>
            </a:r>
          </a:p>
          <a:p>
            <a:r>
              <a:rPr lang="en-US" sz="2800" b="1" dirty="0" smtClean="0"/>
              <a:t>Chroma key</a:t>
            </a:r>
          </a:p>
          <a:p>
            <a:r>
              <a:rPr lang="en-US" sz="2800" b="1" dirty="0" smtClean="0"/>
              <a:t>Floor and ceiling</a:t>
            </a:r>
          </a:p>
          <a:p>
            <a:pPr algn="l"/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tvstudiohistory.co.uk/images/greenwood%20prod%20gal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38400"/>
            <a:ext cx="3676650" cy="22002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62200" y="1371600"/>
            <a:ext cx="31388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editing room 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4373" y="729940"/>
            <a:ext cx="19812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TV STUDIO</a:t>
            </a:r>
          </a:p>
          <a:p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43300" y="2209800"/>
            <a:ext cx="81625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          A medium sized studio measures</a:t>
            </a:r>
            <a:r>
              <a:rPr lang="en-US" sz="2800" dirty="0" smtClean="0"/>
              <a:t>:</a:t>
            </a:r>
          </a:p>
          <a:p>
            <a:pPr algn="ctr"/>
            <a:endParaRPr lang="en-US" sz="2800" dirty="0" smtClean="0"/>
          </a:p>
          <a:p>
            <a:pPr algn="ctr">
              <a:buFont typeface="Courier New" pitchFamily="49" charset="0"/>
              <a:buChar char="o"/>
            </a:pPr>
            <a:r>
              <a:rPr lang="en-US" sz="2800" i="1" dirty="0" smtClean="0"/>
              <a:t> </a:t>
            </a:r>
            <a:r>
              <a:rPr lang="en-US" sz="2800" b="1" i="1" dirty="0" smtClean="0"/>
              <a:t>Length</a:t>
            </a:r>
            <a:r>
              <a:rPr lang="en-US" sz="2800" i="1" dirty="0" smtClean="0">
                <a:solidFill>
                  <a:srgbClr val="FF0000"/>
                </a:solidFill>
              </a:rPr>
              <a:t>:   55 </a:t>
            </a:r>
            <a:r>
              <a:rPr lang="en-US" sz="2800" i="1" dirty="0" smtClean="0"/>
              <a:t>feet</a:t>
            </a:r>
          </a:p>
          <a:p>
            <a:pPr algn="ctr"/>
            <a:endParaRPr lang="en-US" sz="2800" i="1" dirty="0" smtClean="0"/>
          </a:p>
          <a:p>
            <a:pPr algn="ctr">
              <a:buFont typeface="Courier New" pitchFamily="49" charset="0"/>
              <a:buChar char="o"/>
            </a:pPr>
            <a:r>
              <a:rPr lang="en-US" sz="2800" b="1" dirty="0" smtClean="0"/>
              <a:t>Width</a:t>
            </a:r>
            <a:r>
              <a:rPr lang="en-US" sz="2800" dirty="0" smtClean="0"/>
              <a:t>:    </a:t>
            </a:r>
            <a:r>
              <a:rPr lang="en-US" sz="2800" dirty="0" smtClean="0">
                <a:solidFill>
                  <a:srgbClr val="FF0000"/>
                </a:solidFill>
              </a:rPr>
              <a:t>44</a:t>
            </a:r>
            <a:r>
              <a:rPr lang="en-US" sz="2800" dirty="0" smtClean="0"/>
              <a:t> feet</a:t>
            </a:r>
          </a:p>
          <a:p>
            <a:pPr algn="ctr"/>
            <a:endParaRPr lang="en-US" sz="2800" dirty="0" smtClean="0"/>
          </a:p>
          <a:p>
            <a:pPr algn="ctr">
              <a:buFont typeface="Courier New" pitchFamily="49" charset="0"/>
              <a:buChar char="o"/>
            </a:pPr>
            <a:r>
              <a:rPr lang="en-US" sz="2800" b="1" dirty="0" smtClean="0"/>
              <a:t>Height</a:t>
            </a:r>
            <a:r>
              <a:rPr lang="en-US" sz="2800" dirty="0" smtClean="0">
                <a:solidFill>
                  <a:srgbClr val="FF0000"/>
                </a:solidFill>
              </a:rPr>
              <a:t>:    40 </a:t>
            </a:r>
            <a:r>
              <a:rPr lang="en-US" sz="2800" dirty="0" smtClean="0"/>
              <a:t>feet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24fps.tv/IMG_0726_l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3058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/>
              <a:t>Acoustic sheets prevent sound reflection / echo</a:t>
            </a:r>
          </a:p>
          <a:p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made up of 4 inch thick glass wool pads </a:t>
            </a:r>
            <a:endParaRPr lang="en-US" sz="2800" dirty="0"/>
          </a:p>
        </p:txBody>
      </p:sp>
      <p:pic>
        <p:nvPicPr>
          <p:cNvPr id="16386" name="Picture 2" descr="Soft Sound® Acoustic Pan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3172496" cy="2667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4648200"/>
            <a:ext cx="266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6388" name="Picture 4" descr="Soft Sound® Class A™ Studio Foa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895600"/>
            <a:ext cx="34290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sc-studios.com/images/cyclorama_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124200"/>
            <a:ext cx="5029200" cy="3352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0835450">
            <a:off x="937919" y="527352"/>
            <a:ext cx="243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cyclorama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1066800"/>
            <a:ext cx="57763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/>
              <a:t>  A rubber like perforated sheet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 Covers / irregular wall surface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 Gives plain/ uniform background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 Wall seems invisible</a:t>
            </a:r>
          </a:p>
          <a:p>
            <a:pPr>
              <a:buFont typeface="Courier New" pitchFamily="49" charset="0"/>
              <a:buChar char="o"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-personal.umich.edu/~mrwizard/wkshps/thmbs/cy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0"/>
            <a:ext cx="676275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0" y="22098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Chroma key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4038600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 technique by which a picture / film is projected on the screen behind a presenter.</a:t>
            </a:r>
            <a:endParaRPr lang="en-US" sz="2800" dirty="0"/>
          </a:p>
        </p:txBody>
      </p:sp>
      <p:pic>
        <p:nvPicPr>
          <p:cNvPr id="20482" name="Picture 2" descr="http://upload.wikimedia.org/wikipedia/commons/thumb/0/00/Bluebox_im_Heureka_01.jpg/220px-Bluebox_im_Heureka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2095500" cy="16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620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r>
              <a:rPr lang="en-US" sz="2000" b="1" dirty="0" smtClean="0"/>
              <a:t>contd……</a:t>
            </a:r>
          </a:p>
          <a:p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 Technique for compositing two images or frames together.</a:t>
            </a:r>
          </a:p>
          <a:p>
            <a:pPr>
              <a:buFont typeface="Courier New" pitchFamily="49" charset="0"/>
              <a:buChar char="o"/>
            </a:pPr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A</a:t>
            </a:r>
            <a:r>
              <a:rPr lang="en-US" sz="2800" dirty="0" smtClean="0"/>
              <a:t>lso referred to as </a:t>
            </a:r>
            <a:r>
              <a:rPr lang="en-US" sz="2800" b="1" dirty="0" smtClean="0"/>
              <a:t>green screen</a:t>
            </a:r>
            <a:r>
              <a:rPr lang="en-US" sz="2800" dirty="0" smtClean="0"/>
              <a:t>, and </a:t>
            </a:r>
            <a:r>
              <a:rPr lang="en-US" sz="2800" b="1" dirty="0" smtClean="0"/>
              <a:t>blue screen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</a:t>
            </a:r>
            <a:r>
              <a:rPr lang="en-US" sz="2800" dirty="0" smtClean="0"/>
              <a:t>C</a:t>
            </a:r>
            <a:r>
              <a:rPr lang="en-US" sz="2800" dirty="0" smtClean="0"/>
              <a:t>ommonly used for </a:t>
            </a:r>
            <a:r>
              <a:rPr lang="en-US" sz="2800" dirty="0" smtClean="0">
                <a:hlinkClick r:id="rId2" tooltip="Weather forecasting"/>
              </a:rPr>
              <a:t>weather forecast broadcasts</a:t>
            </a:r>
            <a:r>
              <a:rPr lang="en-US" sz="2800" dirty="0" smtClean="0"/>
              <a:t>, wherein the presenter appears to be standing in front of a large </a:t>
            </a:r>
            <a:r>
              <a:rPr lang="en-US" sz="2800" dirty="0" smtClean="0">
                <a:hlinkClick r:id="rId3" tooltip="Map"/>
              </a:rPr>
              <a:t>map</a:t>
            </a:r>
            <a:r>
              <a:rPr lang="en-US" sz="2800" dirty="0" smtClean="0"/>
              <a:t>, but in the </a:t>
            </a:r>
            <a:r>
              <a:rPr lang="en-US" sz="2800" dirty="0" smtClean="0">
                <a:hlinkClick r:id="rId4" tooltip="Studio"/>
              </a:rPr>
              <a:t>studio</a:t>
            </a:r>
            <a:r>
              <a:rPr lang="en-US" sz="2800" dirty="0" smtClean="0"/>
              <a:t> it is actually a large blue or green background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data:image/jpg;base64,/9j/4AAQSkZJRgABAQAAAQABAAD/2wBDAAkGBwgHBgkIBwgKCgkLDRYPDQwMDRsUFRAWIB0iIiAdHx8kKDQsJCYxJx8fLT0tMTU3Ojo6Iys/RD84QzQ5Ojf/2wBDAQoKCg0MDRoPDxo3JR8lNzc3Nzc3Nzc3Nzc3Nzc3Nzc3Nzc3Nzc3Nzc3Nzc3Nzc3Nzc3Nzc3Nzc3Nzc3Nzc3Nzf/wAARCADEAIwDASIAAhEBAxEB/8QAHAABAAIDAQEBAAAAAAAAAAAAAAYHAwQFAgEI/8QAQxAAAQMDAwEFBgEIBwkBAAAAAQACAwQFEQYSITEHE0FRgSIyYXGRoRQVM0JigqKxwSMkUnKSo/AWU2R0k6S00fHh/8QAFwEBAQEBAAAAAAAAAAAAAAAAAAECA//EABsRAQEBAQADAQAAAAAAAAAAAAABEQIhMUFR/9oADAMBAAIRAxEAPwC6UREBERARFqVlzoaGRkdXWU8Mkjg1kckgDnk9AB1J+SDbXJrbyKbUNDZxGHSVdNNO1xdjHdlvHruP0XVa4PYHtBLSMg4x/FVT2o378FfKettFZGainttRD3sTt/cySOYB04DsB2M+XwUGS09ttnqKkQXO3VNG7O10kbhM0H0wcfIFWNT1kNQ6nq6WRslPVxgsc3oTglp9QT9AvzvpHT9PcHumuNH3lHE3M0sY5jb/AGseIH+sqfW+80ei7S+Kvr3VVB+Uw2B1O0OETmkuc3kgZOOQDwSfNVFnOdvuDY/0Y4i/1J2j7A/VbKiunNYWfUNdNNb53Mjhiax/fjYS5ziRjnwwfqpNHUQSkiOaJ58mvBKKyIiICIiAiIgIiIC8TvdHDI9jC9zWkhg6uOOi9Oc1oJcQAOpPgua/UNkY4tfeLc0g4INXGMH/ABIPzlee0rWF4qpIvx89M1ziBS0jNmP1ePaPlyVwHfjbZWxzXWkqoqjIljM++N+M8OBIz1HX4L9UQXDT7S+tpau17nvDXTRSRlznE4AJackk+qr/AFFWaSu7rjU3mSlqLk6qMFP300jTBEMNa4hpB2j2nkdSTjhBWEmqa90ZAmmDXHDmulJBP+ithtXUXe2U1Cymp6ajgc6TMLS0PeQBuIzgnjHGOpUWkqHRPMcsQIbyMjacfFSXTV3pJ56a3uZJHvfsDzgtGT4n1WTE3ttT+D0hV0lrEjq6f2JCI+Y2kcuB8sZ9SFq6a01eKGihkr5pTRRz96y3vk9lzjnLnN6kHPPn0yrGstspbVVSUzKYB/dska+T2nZBc0keA/RPwyl1LZGufsORJ18SVqMvNFHD3EZraqlhbLKI209PCxoc4544Hwdz8CvWh6M0djt4cwiQExuc4DeRl2Nx6njb1WCotjq6WhlbJHH3FR3jmPJJd7Lh6cuyt/SMwqLNaZOhkbvAzngNP2U6vk4t+pOiIq0IiICIiAiIgiPa0xz+zu9hpIxC13B6gSMJ/gvy4yR20ND3DywceK/V/aJF32hb+z/gJXf4W7v5L8lk4kPzRY2O/lZLujPtA8O8R69VdmkrBTXO0WepbM6OmqKMPc0kHEzCdw+RHI6+6VSTPeyPFXLoG13C+aVskdBK2JtM+d0ri7GMuc1vz95yRnp0LzYdKUEwFxfLOx2XthBy0Dx2jwGfkqtvDrMdQSv03FJHQMcMb3Zyd2QpL2pUV1sN1jpZaqN8E9MTHLGzBLdxLmuLvEkDOOowPnBIZJGx5budk427evkm0x+map2K+nqA07T3jCQPA4cDx8W49QvEjWnvWVEzImvILWuzuHjnGD14HPl45UOotRVJjidUQ1HfNhDpphv7uORxDQxpAxncepJxz8Mc2hffb1cCyaCK3wn22Vkb5HhrsdHB3EnQA7R8iomXNWVE2FoYC9oyQ1r924H5f/AupabPb7ZDE2hpwwMYGsJcXEDHQEk4C1KKyF9NTuq5iXsIfiJu0E+ucLtMaGNDRwAMBFj0iIqoiIgIiICIiDFVU8VXSzUtQwSQzMLJGO6OaRgj6Kvq3sX0jUNxAyupT5xVO77OBVjIgpC7dg8ga51nvjXEA4jq4dv7zSf4Ke9l+lq7StiNJc3wOmLsgQuLgBknqQPNTJEFfdpmhrtq+WE0d0ZHSxsGaOUuDN4J9vgEZwccjjHxUQouzsaXt8t4v0AmlpHtMcUU4MbjkBp6ZJyenAV4KC9ql1fRU9son04dR1czjUTFpIj2DLR6n7AqX0rg2PWVLNP3dwhqKamihxHDE7cHP8BkYwPTrzlS+iopKqghvEEv5OqTETBExw7twPILw4ckj49CFWJ/A1Exe2Vg3nOBwOf9BdyPT2qr9cqC71T6aSKknLo4WyBrBHn2C0dDjAPP8ljnrSzItamEohaJ8d5znAWVY6Zjo6eON53Oa0Bx8zhZF0QREQEREBERAREQEREBERAUB7ZL9DZ9NR076dlRLXS7I2PeWgbRuLjjrg7cA8ZPwU+VC9vVXLU6npaQuYYqWkD2sY45y9xzn4+yPTCCIUt2ixI6Sg2sjwZHRu27ckDoc8ZIGePBXZoed9LHSwSOla2p9tlE57p5IGgY3OdgbB1yCPEBfn6gjDwyNz2sE0jWFxPAA5z8OqujTN9rJNMW9tHTuifK5sFdXtMQMQbhg94gF59kAngbs8nCkkKtZFhopGy0cMjSS10bSC524kY8T4lZlQREQEREBERARF8JQfUXzcvm8IPSLzuC+5QfR1CoS4TQXa9a6v1UzvKelpn01PnpveRCzHoCfVXRqa5fkjT1xuOQDTU73tz/AGsez98KhJInUPZ5QUx/PXm4Omcc8mKIbRn9pxKCX9mlkt0+hrxLW0FLPKwvLZJYWuLSIgRgkccnPqsWmYYZKuW1hndCqo4mNeBjD5IYyXfPvBEfX4qTaZhjpNJ6jZEMRtacAf8AKxrjU9E/8iz3CM7ZKSqpmF3iGupoW/ZxY70WRNdDV5rLKGyDEkLuW+QPOPQ7m+ikShGm6ttPqiZg4guMQqI2+ALwX49HiYeoU3WgREQEREBERBrGpaPFeTVMwfaXFlm8nLTkqXDoUHZqq4M90rTF0IPvLkvlc/qV5QSSG5AjqFssrmnxCiYeW9CvQneM4JQaPbLddmk46GFxL66pYzA6lrfaP3DR6qJ3O2iq1TDZ2jMNhsxa8A8d42MvcfV7mhbd+f8AlfXtmoZHB0NG3v5gTwOd5+zG/VbWgo3XG36v1FO076yOZjSeoBDnEfTYFKJDajs0fqZx8GOP/axre0pQR11kvNHMPYnqHQu+H9DG37fyXPo3AaI1Q7x2O/8AFiXf0Y3FDXkdHXGf7O2/yWYqEsqJoKSirXg/i7dVGKVv94l2P+oyRv7atSORksbJI3ZY9oc0+YPRV9faIxakr6JmA26wb4fLvveb/mR/5ikWha8V2nYBn24CYiD1AGC390j7rTKQoiKqIiICIiCGuil8ivcdG9/VSQ0kZ/RXtlOxvQBBGJqF7BwtV0L29QpjJA13UBaVRRs2nDUEXxg4K+tbudjzW1WQ7HHC5F4qjQWqsqgcOjhcW/3ug+5CCHMqQ8auv/iW/gqd3xe7YMfst+isjR9hdD2eRW9ju5nrKZ7nP/sukH/rH0VbMonvsOnLHF+dudYamXz28Mbn0Lir3hayONkcYAYxoa0DwA4H2UFG3GHU1BV1NibU3J5lcWujjp/Yqm4DcjI5G1oBI8B6q3dJ2iSy2dlLPVPqpnyPmklfwS55yfuubdRntDsePCknP2KlaknlUS7RKaQUNJc6fiajnBB+DiMfvtZ91qaQqI6XU1fRw5FNXMFXTg+ThvA+j3D9hS27ULbjbKqidwJ4iwHyOOD6HB9FV9FWupWWm5vy19vqTTVAHhGSXD6Ayt9FWVtogIIBacg8gjxRVRERAREQEREBYJxlpWdYZvdKCPV7MkqBdp1QKawtYyeJrnTs3xF4D3tw4gY8sgH0VhVfLsKEdo+mqS4UEdycXNrGvjp2NGMSbnHAPGc8nn4dPFSjh9ntTLedQU1bOWubbqQRxYbjHUD15P0Vy0lSHgBQ7RujP9m7cROP69L+eLX72gAnABwPDC7W59O7kcJBjryHdodn8hQzn7lSvwUHjqmzdoFs3cFlvm+7lNwchItfVUmroJKe+3e3U74Yoal0VRK+cHDGF24ub0zzvH7QHyttRLWOjGall798/dSRxbYy1gJdznB+HHHlk8IldLSdxjrra2KGKVrKVrYQ+Rwd3m0YyCOoB4z44K7a4OhxTDTFCKWJse2Pu5GgDO9vByfPP8V3kgIiKgiIgIiICwzj2Csyxze47jPCDgTnMhC5Vwb+P1NYLcOWRvfXSj4MGG/fP1W3UyvZM4bfFYtJR/jdT3q4nJZTNjooj8vaf+8s9fixMC3I5wtapomTMcMe1jgrbQ9CtIp2sp7lSdpTHukY2N+xsJLj7hzlvzJBAH6ys2grwQGSnkcZUV1XIKLUFPKYZHF7Wlj2jLWlr8nd4j3h9CpPW0OWd9CD0ypB1muBGQcr0uDQXGWOTu5W/Jdxjt7A4BUR3T39Qv8AerUeI3SNrYB+rJw7HycFJFHNQ4oL9Zrpz3bpDRTu/Vf7pP7Q+6kazz+LRERaQREQEREBCMjGERBxLm+CmnkqJQAyGN0rifIDP8lrdntM+DS9PNOMT1jnVUmeuXnI+2Fzdfve+jko4c97XPjpGY/XcM/YFTGCJlNBFDHgRxsDG/IDAWffS+oyr4fmsUlRHGMucFHLrrG3Um5kcveyD9GL2iD8fBXUauvIsmmkGM7iznyI/wDxSWzziptdLITkuibu+eOfuCq6uVXftR7HW6jlfE12QIuMHoCXO4GM9FtUeoK3TNNFS3SjlpAzj+mH9G7+7KMtOTnrj5KCwZKWKQcNwfA+SxRzOp3iOo90+6/wXNt2qKGrA3OMTncgP4B9ei65fBUR7SWvafD+aumNDVlA656draaLmbu+8hI6h7fabj1H3WzY65t0tFHXNP5+Frz8D4j65QGSicAcyQZ4PUt+a5eksUklztWRtpqpz4Mf7qT2249S5S+Ol+JEiItIIiICIiAtO6zVMFDNJQxtlqWsJjic7aHu8Bnwytxc++283O1VdE2Z8BqIXRiWM4czIxkIK1bqyku+tKQzHuqO3RvqpHyce3jAGPHB8fPOF2Lnrxs7HstMXeShxY0S5blwOMbev/1ael+yllFTht5r3z55fBDwwn5kZ+intqsdttDNtvpI4TgAuHLiB5uOSfqsZdatQintGor/ABMdUNmoYTy4VTwCR4+yM59cfyUhtGiLTQBrpYxVSg53SNwB8h/7ypOAAisia8tYxrQ1jQGgcADAHovksUcrHMkaHNdw4EZB+YXtFpEVrdC2x7jJbXTW2U8n8K4CMn4xkFv0A+a4gsup7JVzTR4udI9gAjppBC9hHiGO458cO69PJWKnCmCDUeshEwxXCF0M4ac00uWSnHk1wGSfhwuZc9WUFl1FS1Pf9xHV0u2Zj2lz4iDubua3J8SM8/ZWHW0FJXwGCsp4p4j1ZKwPb9CoffOzKzXEtlpDLR1DOWEOMsbfhsccY+AIUzVlSfT9ZUXC1wVdVGInTt3sZuBww8tyfPGMrpLVttI2goYaZgYBGwNwxpa0YHgCTgeq2lpBERAREQEREBERAREQEREBERAREQEREBER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data:image/jpg;base64,/9j/4AAQSkZJRgABAQAAAQABAAD/2wBDAAkGBwgHBgkIBwgKCgkLDRYPDQwMDRsUFRAWIB0iIiAdHx8kKDQsJCYxJx8fLT0tMTU3Ojo6Iys/RD84QzQ5Ojf/2wBDAQoKCg0MDRoPDxo3JR8lNzc3Nzc3Nzc3Nzc3Nzc3Nzc3Nzc3Nzc3Nzc3Nzc3Nzc3Nzc3Nzc3Nzc3Nzc3Nzc3Nzf/wAARCADEAIwDASIAAhEBAxEB/8QAHAABAAIDAQEBAAAAAAAAAAAAAAYHAwQFAgEI/8QAQxAAAQMDAwEFBgEIBwkBAAAAAQACAwQFEQYSITEHE0FRgSIyYXGRoRQVM0JigqKxwSMkUnKSo/AWU2R0k6S00fHh/8QAFwEBAQEBAAAAAAAAAAAAAAAAAAECA//EABsRAQEBAQADAQAAAAAAAAAAAAABEQIhMUFR/9oADAMBAAIRAxEAPwC6UREBERARFqVlzoaGRkdXWU8Mkjg1kckgDnk9AB1J+SDbXJrbyKbUNDZxGHSVdNNO1xdjHdlvHruP0XVa4PYHtBLSMg4x/FVT2o378FfKettFZGainttRD3sTt/cySOYB04DsB2M+XwUGS09ttnqKkQXO3VNG7O10kbhM0H0wcfIFWNT1kNQ6nq6WRslPVxgsc3oTglp9QT9AvzvpHT9PcHumuNH3lHE3M0sY5jb/AGseIH+sqfW+80ei7S+Kvr3VVB+Uw2B1O0OETmkuc3kgZOOQDwSfNVFnOdvuDY/0Y4i/1J2j7A/VbKiunNYWfUNdNNb53Mjhiax/fjYS5ziRjnwwfqpNHUQSkiOaJ58mvBKKyIiICIiAiIgIiIC8TvdHDI9jC9zWkhg6uOOi9Oc1oJcQAOpPgua/UNkY4tfeLc0g4INXGMH/ABIPzlee0rWF4qpIvx89M1ziBS0jNmP1ePaPlyVwHfjbZWxzXWkqoqjIljM++N+M8OBIz1HX4L9UQXDT7S+tpau17nvDXTRSRlznE4AJackk+qr/AFFWaSu7rjU3mSlqLk6qMFP300jTBEMNa4hpB2j2nkdSTjhBWEmqa90ZAmmDXHDmulJBP+ithtXUXe2U1Cymp6ajgc6TMLS0PeQBuIzgnjHGOpUWkqHRPMcsQIbyMjacfFSXTV3pJ56a3uZJHvfsDzgtGT4n1WTE3ttT+D0hV0lrEjq6f2JCI+Y2kcuB8sZ9SFq6a01eKGihkr5pTRRz96y3vk9lzjnLnN6kHPPn0yrGstspbVVSUzKYB/dska+T2nZBc0keA/RPwyl1LZGufsORJ18SVqMvNFHD3EZraqlhbLKI209PCxoc4544Hwdz8CvWh6M0djt4cwiQExuc4DeRl2Nx6njb1WCotjq6WhlbJHH3FR3jmPJJd7Lh6cuyt/SMwqLNaZOhkbvAzngNP2U6vk4t+pOiIq0IiICIiAiIgiPa0xz+zu9hpIxC13B6gSMJ/gvy4yR20ND3DywceK/V/aJF32hb+z/gJXf4W7v5L8lk4kPzRY2O/lZLujPtA8O8R69VdmkrBTXO0WepbM6OmqKMPc0kHEzCdw+RHI6+6VSTPeyPFXLoG13C+aVskdBK2JtM+d0ri7GMuc1vz95yRnp0LzYdKUEwFxfLOx2XthBy0Dx2jwGfkqtvDrMdQSv03FJHQMcMb3Zyd2QpL2pUV1sN1jpZaqN8E9MTHLGzBLdxLmuLvEkDOOowPnBIZJGx5budk427evkm0x+map2K+nqA07T3jCQPA4cDx8W49QvEjWnvWVEzImvILWuzuHjnGD14HPl45UOotRVJjidUQ1HfNhDpphv7uORxDQxpAxncepJxz8Mc2hffb1cCyaCK3wn22Vkb5HhrsdHB3EnQA7R8iomXNWVE2FoYC9oyQ1r924H5f/AupabPb7ZDE2hpwwMYGsJcXEDHQEk4C1KKyF9NTuq5iXsIfiJu0E+ucLtMaGNDRwAMBFj0iIqoiIgIiICIiDFVU8VXSzUtQwSQzMLJGO6OaRgj6Kvq3sX0jUNxAyupT5xVO77OBVjIgpC7dg8ga51nvjXEA4jq4dv7zSf4Ke9l+lq7StiNJc3wOmLsgQuLgBknqQPNTJEFfdpmhrtq+WE0d0ZHSxsGaOUuDN4J9vgEZwccjjHxUQouzsaXt8t4v0AmlpHtMcUU4MbjkBp6ZJyenAV4KC9ql1fRU9son04dR1czjUTFpIj2DLR6n7AqX0rg2PWVLNP3dwhqKamihxHDE7cHP8BkYwPTrzlS+iopKqghvEEv5OqTETBExw7twPILw4ckj49CFWJ/A1Exe2Vg3nOBwOf9BdyPT2qr9cqC71T6aSKknLo4WyBrBHn2C0dDjAPP8ljnrSzItamEohaJ8d5znAWVY6Zjo6eON53Oa0Bx8zhZF0QREQEREBERAREQEREBERAUB7ZL9DZ9NR076dlRLXS7I2PeWgbRuLjjrg7cA8ZPwU+VC9vVXLU6npaQuYYqWkD2sY45y9xzn4+yPTCCIUt2ixI6Sg2sjwZHRu27ckDoc8ZIGePBXZoed9LHSwSOla2p9tlE57p5IGgY3OdgbB1yCPEBfn6gjDwyNz2sE0jWFxPAA5z8OqujTN9rJNMW9tHTuifK5sFdXtMQMQbhg94gF59kAngbs8nCkkKtZFhopGy0cMjSS10bSC524kY8T4lZlQREQEREBERARF8JQfUXzcvm8IPSLzuC+5QfR1CoS4TQXa9a6v1UzvKelpn01PnpveRCzHoCfVXRqa5fkjT1xuOQDTU73tz/AGsez98KhJInUPZ5QUx/PXm4Omcc8mKIbRn9pxKCX9mlkt0+hrxLW0FLPKwvLZJYWuLSIgRgkccnPqsWmYYZKuW1hndCqo4mNeBjD5IYyXfPvBEfX4qTaZhjpNJ6jZEMRtacAf8AKxrjU9E/8iz3CM7ZKSqpmF3iGupoW/ZxY70WRNdDV5rLKGyDEkLuW+QPOPQ7m+ikShGm6ttPqiZg4guMQqI2+ALwX49HiYeoU3WgREQEREBERBrGpaPFeTVMwfaXFlm8nLTkqXDoUHZqq4M90rTF0IPvLkvlc/qV5QSSG5AjqFssrmnxCiYeW9CvQneM4JQaPbLddmk46GFxL66pYzA6lrfaP3DR6qJ3O2iq1TDZ2jMNhsxa8A8d42MvcfV7mhbd+f8AlfXtmoZHB0NG3v5gTwOd5+zG/VbWgo3XG36v1FO076yOZjSeoBDnEfTYFKJDajs0fqZx8GOP/axre0pQR11kvNHMPYnqHQu+H9DG37fyXPo3AaI1Q7x2O/8AFiXf0Y3FDXkdHXGf7O2/yWYqEsqJoKSirXg/i7dVGKVv94l2P+oyRv7atSORksbJI3ZY9oc0+YPRV9faIxakr6JmA26wb4fLvveb/mR/5ikWha8V2nYBn24CYiD1AGC390j7rTKQoiKqIiICIiCGuil8ivcdG9/VSQ0kZ/RXtlOxvQBBGJqF7BwtV0L29QpjJA13UBaVRRs2nDUEXxg4K+tbudjzW1WQ7HHC5F4qjQWqsqgcOjhcW/3ug+5CCHMqQ8auv/iW/gqd3xe7YMfst+isjR9hdD2eRW9ju5nrKZ7nP/sukH/rH0VbMonvsOnLHF+dudYamXz28Mbn0Lir3hayONkcYAYxoa0DwA4H2UFG3GHU1BV1NibU3J5lcWujjp/Yqm4DcjI5G1oBI8B6q3dJ2iSy2dlLPVPqpnyPmklfwS55yfuubdRntDsePCknP2KlaknlUS7RKaQUNJc6fiajnBB+DiMfvtZ91qaQqI6XU1fRw5FNXMFXTg+ThvA+j3D9hS27ULbjbKqidwJ4iwHyOOD6HB9FV9FWupWWm5vy19vqTTVAHhGSXD6Ayt9FWVtogIIBacg8gjxRVRERAREQEREBYJxlpWdYZvdKCPV7MkqBdp1QKawtYyeJrnTs3xF4D3tw4gY8sgH0VhVfLsKEdo+mqS4UEdycXNrGvjp2NGMSbnHAPGc8nn4dPFSjh9ntTLedQU1bOWubbqQRxYbjHUD15P0Vy0lSHgBQ7RujP9m7cROP69L+eLX72gAnABwPDC7W59O7kcJBjryHdodn8hQzn7lSvwUHjqmzdoFs3cFlvm+7lNwchItfVUmroJKe+3e3U74Yoal0VRK+cHDGF24ub0zzvH7QHyttRLWOjGall798/dSRxbYy1gJdznB+HHHlk8IldLSdxjrra2KGKVrKVrYQ+Rwd3m0YyCOoB4z44K7a4OhxTDTFCKWJse2Pu5GgDO9vByfPP8V3kgIiKgiIgIiICwzj2Csyxze47jPCDgTnMhC5Vwb+P1NYLcOWRvfXSj4MGG/fP1W3UyvZM4bfFYtJR/jdT3q4nJZTNjooj8vaf+8s9fixMC3I5wtapomTMcMe1jgrbQ9CtIp2sp7lSdpTHukY2N+xsJLj7hzlvzJBAH6ys2grwQGSnkcZUV1XIKLUFPKYZHF7Wlj2jLWlr8nd4j3h9CpPW0OWd9CD0ypB1muBGQcr0uDQXGWOTu5W/Jdxjt7A4BUR3T39Qv8AerUeI3SNrYB+rJw7HycFJFHNQ4oL9Zrpz3bpDRTu/Vf7pP7Q+6kazz+LRERaQREQEREBCMjGERBxLm+CmnkqJQAyGN0rifIDP8lrdntM+DS9PNOMT1jnVUmeuXnI+2Fzdfve+jko4c97XPjpGY/XcM/YFTGCJlNBFDHgRxsDG/IDAWffS+oyr4fmsUlRHGMucFHLrrG3Um5kcveyD9GL2iD8fBXUauvIsmmkGM7iznyI/wDxSWzziptdLITkuibu+eOfuCq6uVXftR7HW6jlfE12QIuMHoCXO4GM9FtUeoK3TNNFS3SjlpAzj+mH9G7+7KMtOTnrj5KCwZKWKQcNwfA+SxRzOp3iOo90+6/wXNt2qKGrA3OMTncgP4B9ei65fBUR7SWvafD+aumNDVlA656draaLmbu+8hI6h7fabj1H3WzY65t0tFHXNP5+Frz8D4j65QGSicAcyQZ4PUt+a5eksUklztWRtpqpz4Mf7qT2249S5S+Ol+JEiItIIiICIiAtO6zVMFDNJQxtlqWsJjic7aHu8Bnwytxc++283O1VdE2Z8BqIXRiWM4czIxkIK1bqyku+tKQzHuqO3RvqpHyce3jAGPHB8fPOF2Lnrxs7HstMXeShxY0S5blwOMbev/1ael+yllFTht5r3z55fBDwwn5kZ+intqsdttDNtvpI4TgAuHLiB5uOSfqsZdatQintGor/ABMdUNmoYTy4VTwCR4+yM59cfyUhtGiLTQBrpYxVSg53SNwB8h/7ypOAAisia8tYxrQ1jQGgcADAHovksUcrHMkaHNdw4EZB+YXtFpEVrdC2x7jJbXTW2U8n8K4CMn4xkFv0A+a4gsup7JVzTR4udI9gAjppBC9hHiGO458cO69PJWKnCmCDUeshEwxXCF0M4ac00uWSnHk1wGSfhwuZc9WUFl1FS1Pf9xHV0u2Zj2lz4iDubua3J8SM8/ZWHW0FJXwGCsp4p4j1ZKwPb9CoffOzKzXEtlpDLR1DOWEOMsbfhsccY+AIUzVlSfT9ZUXC1wVdVGInTt3sZuBww8tyfPGMrpLVttI2goYaZgYBGwNwxpa0YHgCTgeq2lpBERAREQEREBERAREQEREBERAREQEREBER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data:image/jpg;base64,/9j/4AAQSkZJRgABAQAAAQABAAD/2wBDAAkGBwgHBgkIBwgKCgkLDRYPDQwMDRsUFRAWIB0iIiAdHx8kKDQsJCYxJx8fLT0tMTU3Ojo6Iys/RD84QzQ5Ojf/2wBDAQoKCg0MDRoPDxo3JR8lNzc3Nzc3Nzc3Nzc3Nzc3Nzc3Nzc3Nzc3Nzc3Nzc3Nzc3Nzc3Nzc3Nzc3Nzc3Nzc3Nzf/wAARCADEAIwDASIAAhEBAxEB/8QAHAABAAIDAQEBAAAAAAAAAAAAAAYHAwQFAgEI/8QAQxAAAQMDAwEFBgEIBwkBAAAAAQACAwQFEQYSITEHE0FRgSIyYXGRoRQVM0JigqKxwSMkUnKSo/AWU2R0k6S00fHh/8QAFwEBAQEBAAAAAAAAAAAAAAAAAAECA//EABsRAQEBAQADAQAAAAAAAAAAAAABEQIhMUFR/9oADAMBAAIRAxEAPwC6UREBERARFqVlzoaGRkdXWU8Mkjg1kckgDnk9AB1J+SDbXJrbyKbUNDZxGHSVdNNO1xdjHdlvHruP0XVa4PYHtBLSMg4x/FVT2o378FfKettFZGainttRD3sTt/cySOYB04DsB2M+XwUGS09ttnqKkQXO3VNG7O10kbhM0H0wcfIFWNT1kNQ6nq6WRslPVxgsc3oTglp9QT9AvzvpHT9PcHumuNH3lHE3M0sY5jb/AGseIH+sqfW+80ei7S+Kvr3VVB+Uw2B1O0OETmkuc3kgZOOQDwSfNVFnOdvuDY/0Y4i/1J2j7A/VbKiunNYWfUNdNNb53Mjhiax/fjYS5ziRjnwwfqpNHUQSkiOaJ58mvBKKyIiICIiAiIgIiIC8TvdHDI9jC9zWkhg6uOOi9Oc1oJcQAOpPgua/UNkY4tfeLc0g4INXGMH/ABIPzlee0rWF4qpIvx89M1ziBS0jNmP1ePaPlyVwHfjbZWxzXWkqoqjIljM++N+M8OBIz1HX4L9UQXDT7S+tpau17nvDXTRSRlznE4AJackk+qr/AFFWaSu7rjU3mSlqLk6qMFP300jTBEMNa4hpB2j2nkdSTjhBWEmqa90ZAmmDXHDmulJBP+ithtXUXe2U1Cymp6ajgc6TMLS0PeQBuIzgnjHGOpUWkqHRPMcsQIbyMjacfFSXTV3pJ56a3uZJHvfsDzgtGT4n1WTE3ttT+D0hV0lrEjq6f2JCI+Y2kcuB8sZ9SFq6a01eKGihkr5pTRRz96y3vk9lzjnLnN6kHPPn0yrGstspbVVSUzKYB/dska+T2nZBc0keA/RPwyl1LZGufsORJ18SVqMvNFHD3EZraqlhbLKI209PCxoc4544Hwdz8CvWh6M0djt4cwiQExuc4DeRl2Nx6njb1WCotjq6WhlbJHH3FR3jmPJJd7Lh6cuyt/SMwqLNaZOhkbvAzngNP2U6vk4t+pOiIq0IiICIiAiIgiPa0xz+zu9hpIxC13B6gSMJ/gvy4yR20ND3DywceK/V/aJF32hb+z/gJXf4W7v5L8lk4kPzRY2O/lZLujPtA8O8R69VdmkrBTXO0WepbM6OmqKMPc0kHEzCdw+RHI6+6VSTPeyPFXLoG13C+aVskdBK2JtM+d0ri7GMuc1vz95yRnp0LzYdKUEwFxfLOx2XthBy0Dx2jwGfkqtvDrMdQSv03FJHQMcMb3Zyd2QpL2pUV1sN1jpZaqN8E9MTHLGzBLdxLmuLvEkDOOowPnBIZJGx5budk427evkm0x+map2K+nqA07T3jCQPA4cDx8W49QvEjWnvWVEzImvILWuzuHjnGD14HPl45UOotRVJjidUQ1HfNhDpphv7uORxDQxpAxncepJxz8Mc2hffb1cCyaCK3wn22Vkb5HhrsdHB3EnQA7R8iomXNWVE2FoYC9oyQ1r924H5f/AupabPb7ZDE2hpwwMYGsJcXEDHQEk4C1KKyF9NTuq5iXsIfiJu0E+ucLtMaGNDRwAMBFj0iIqoiIgIiICIiDFVU8VXSzUtQwSQzMLJGO6OaRgj6Kvq3sX0jUNxAyupT5xVO77OBVjIgpC7dg8ga51nvjXEA4jq4dv7zSf4Ke9l+lq7StiNJc3wOmLsgQuLgBknqQPNTJEFfdpmhrtq+WE0d0ZHSxsGaOUuDN4J9vgEZwccjjHxUQouzsaXt8t4v0AmlpHtMcUU4MbjkBp6ZJyenAV4KC9ql1fRU9son04dR1czjUTFpIj2DLR6n7AqX0rg2PWVLNP3dwhqKamihxHDE7cHP8BkYwPTrzlS+iopKqghvEEv5OqTETBExw7twPILw4ckj49CFWJ/A1Exe2Vg3nOBwOf9BdyPT2qr9cqC71T6aSKknLo4WyBrBHn2C0dDjAPP8ljnrSzItamEohaJ8d5znAWVY6Zjo6eON53Oa0Bx8zhZF0QREQEREBERAREQEREBERAUB7ZL9DZ9NR076dlRLXS7I2PeWgbRuLjjrg7cA8ZPwU+VC9vVXLU6npaQuYYqWkD2sY45y9xzn4+yPTCCIUt2ixI6Sg2sjwZHRu27ckDoc8ZIGePBXZoed9LHSwSOla2p9tlE57p5IGgY3OdgbB1yCPEBfn6gjDwyNz2sE0jWFxPAA5z8OqujTN9rJNMW9tHTuifK5sFdXtMQMQbhg94gF59kAngbs8nCkkKtZFhopGy0cMjSS10bSC524kY8T4lZlQREQEREBERARF8JQfUXzcvm8IPSLzuC+5QfR1CoS4TQXa9a6v1UzvKelpn01PnpveRCzHoCfVXRqa5fkjT1xuOQDTU73tz/AGsez98KhJInUPZ5QUx/PXm4Omcc8mKIbRn9pxKCX9mlkt0+hrxLW0FLPKwvLZJYWuLSIgRgkccnPqsWmYYZKuW1hndCqo4mNeBjD5IYyXfPvBEfX4qTaZhjpNJ6jZEMRtacAf8AKxrjU9E/8iz3CM7ZKSqpmF3iGupoW/ZxY70WRNdDV5rLKGyDEkLuW+QPOPQ7m+ikShGm6ttPqiZg4guMQqI2+ALwX49HiYeoU3WgREQEREBERBrGpaPFeTVMwfaXFlm8nLTkqXDoUHZqq4M90rTF0IPvLkvlc/qV5QSSG5AjqFssrmnxCiYeW9CvQneM4JQaPbLddmk46GFxL66pYzA6lrfaP3DR6qJ3O2iq1TDZ2jMNhsxa8A8d42MvcfV7mhbd+f8AlfXtmoZHB0NG3v5gTwOd5+zG/VbWgo3XG36v1FO076yOZjSeoBDnEfTYFKJDajs0fqZx8GOP/axre0pQR11kvNHMPYnqHQu+H9DG37fyXPo3AaI1Q7x2O/8AFiXf0Y3FDXkdHXGf7O2/yWYqEsqJoKSirXg/i7dVGKVv94l2P+oyRv7atSORksbJI3ZY9oc0+YPRV9faIxakr6JmA26wb4fLvveb/mR/5ikWha8V2nYBn24CYiD1AGC390j7rTKQoiKqIiICIiCGuil8ivcdG9/VSQ0kZ/RXtlOxvQBBGJqF7BwtV0L29QpjJA13UBaVRRs2nDUEXxg4K+tbudjzW1WQ7HHC5F4qjQWqsqgcOjhcW/3ug+5CCHMqQ8auv/iW/gqd3xe7YMfst+isjR9hdD2eRW9ju5nrKZ7nP/sukH/rH0VbMonvsOnLHF+dudYamXz28Mbn0Lir3hayONkcYAYxoa0DwA4H2UFG3GHU1BV1NibU3J5lcWujjp/Yqm4DcjI5G1oBI8B6q3dJ2iSy2dlLPVPqpnyPmklfwS55yfuubdRntDsePCknP2KlaknlUS7RKaQUNJc6fiajnBB+DiMfvtZ91qaQqI6XU1fRw5FNXMFXTg+ThvA+j3D9hS27ULbjbKqidwJ4iwHyOOD6HB9FV9FWupWWm5vy19vqTTVAHhGSXD6Ayt9FWVtogIIBacg8gjxRVRERAREQEREBYJxlpWdYZvdKCPV7MkqBdp1QKawtYyeJrnTs3xF4D3tw4gY8sgH0VhVfLsKEdo+mqS4UEdycXNrGvjp2NGMSbnHAPGc8nn4dPFSjh9ntTLedQU1bOWubbqQRxYbjHUD15P0Vy0lSHgBQ7RujP9m7cROP69L+eLX72gAnABwPDC7W59O7kcJBjryHdodn8hQzn7lSvwUHjqmzdoFs3cFlvm+7lNwchItfVUmroJKe+3e3U74Yoal0VRK+cHDGF24ub0zzvH7QHyttRLWOjGall798/dSRxbYy1gJdznB+HHHlk8IldLSdxjrra2KGKVrKVrYQ+Rwd3m0YyCOoB4z44K7a4OhxTDTFCKWJse2Pu5GgDO9vByfPP8V3kgIiKgiIgIiICwzj2Csyxze47jPCDgTnMhC5Vwb+P1NYLcOWRvfXSj4MGG/fP1W3UyvZM4bfFYtJR/jdT3q4nJZTNjooj8vaf+8s9fixMC3I5wtapomTMcMe1jgrbQ9CtIp2sp7lSdpTHukY2N+xsJLj7hzlvzJBAH6ys2grwQGSnkcZUV1XIKLUFPKYZHF7Wlj2jLWlr8nd4j3h9CpPW0OWd9CD0ypB1muBGQcr0uDQXGWOTu5W/Jdxjt7A4BUR3T39Qv8AerUeI3SNrYB+rJw7HycFJFHNQ4oL9Zrpz3bpDRTu/Vf7pP7Q+6kazz+LRERaQREQEREBCMjGERBxLm+CmnkqJQAyGN0rifIDP8lrdntM+DS9PNOMT1jnVUmeuXnI+2Fzdfve+jko4c97XPjpGY/XcM/YFTGCJlNBFDHgRxsDG/IDAWffS+oyr4fmsUlRHGMucFHLrrG3Um5kcveyD9GL2iD8fBXUauvIsmmkGM7iznyI/wDxSWzziptdLITkuibu+eOfuCq6uVXftR7HW6jlfE12QIuMHoCXO4GM9FtUeoK3TNNFS3SjlpAzj+mH9G7+7KMtOTnrj5KCwZKWKQcNwfA+SxRzOp3iOo90+6/wXNt2qKGrA3OMTncgP4B9ei65fBUR7SWvafD+aumNDVlA656draaLmbu+8hI6h7fabj1H3WzY65t0tFHXNP5+Frz8D4j65QGSicAcyQZ4PUt+a5eksUklztWRtpqpz4Mf7qT2249S5S+Ol+JEiItIIiICIiAtO6zVMFDNJQxtlqWsJjic7aHu8Bnwytxc++283O1VdE2Z8BqIXRiWM4czIxkIK1bqyku+tKQzHuqO3RvqpHyce3jAGPHB8fPOF2Lnrxs7HstMXeShxY0S5blwOMbev/1ael+yllFTht5r3z55fBDwwn5kZ+intqsdttDNtvpI4TgAuHLiB5uOSfqsZdatQintGor/ABMdUNmoYTy4VTwCR4+yM59cfyUhtGiLTQBrpYxVSg53SNwB8h/7ypOAAisia8tYxrQ1jQGgcADAHovksUcrHMkaHNdw4EZB+YXtFpEVrdC2x7jJbXTW2U8n8K4CMn4xkFv0A+a4gsup7JVzTR4udI9gAjppBC9hHiGO458cO69PJWKnCmCDUeshEwxXCF0M4ac00uWSnHk1wGSfhwuZc9WUFl1FS1Pf9xHV0u2Zj2lz4iDubua3J8SM8/ZWHW0FJXwGCsp4p4j1ZKwPb9CoffOzKzXEtlpDLR1DOWEOMsbfhsccY+AIUzVlSfT9ZUXC1wVdVGInTt3sZuBww8tyfPGMrpLVttI2goYaZgYBGwNwxpa0YHgCTgeq2lpBERAREQEREBERAREQEREBERAREQEREBER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 descr="data:image/jpg;base64,/9j/4AAQSkZJRgABAQAAAQABAAD/2wBDAAkGBwgHBgkIBwgKCgkLDRYPDQwMDRsUFRAWIB0iIiAdHx8kKDQsJCYxJx8fLT0tMTU3Ojo6Iys/RD84QzQ5Ojf/2wBDAQoKCg0MDRoPDxo3JR8lNzc3Nzc3Nzc3Nzc3Nzc3Nzc3Nzc3Nzc3Nzc3Nzc3Nzc3Nzc3Nzc3Nzc3Nzc3Nzc3Nzf/wAARCADEAIwDASIAAhEBAxEB/8QAHAABAAIDAQEBAAAAAAAAAAAAAAYHAwQFAgEI/8QAQxAAAQMDAwEFBgEIBwkBAAAAAQACAwQFEQYSITEHE0FRgSIyYXGRoRQVM0JigqKxwSMkUnKSo/AWU2R0k6S00fHh/8QAFwEBAQEBAAAAAAAAAAAAAAAAAAECA//EABsRAQEBAQADAQAAAAAAAAAAAAABEQIhMUFR/9oADAMBAAIRAxEAPwC6UREBERARFqVlzoaGRkdXWU8Mkjg1kckgDnk9AB1J+SDbXJrbyKbUNDZxGHSVdNNO1xdjHdlvHruP0XVa4PYHtBLSMg4x/FVT2o378FfKettFZGainttRD3sTt/cySOYB04DsB2M+XwUGS09ttnqKkQXO3VNG7O10kbhM0H0wcfIFWNT1kNQ6nq6WRslPVxgsc3oTglp9QT9AvzvpHT9PcHumuNH3lHE3M0sY5jb/AGseIH+sqfW+80ei7S+Kvr3VVB+Uw2B1O0OETmkuc3kgZOOQDwSfNVFnOdvuDY/0Y4i/1J2j7A/VbKiunNYWfUNdNNb53Mjhiax/fjYS5ziRjnwwfqpNHUQSkiOaJ58mvBKKyIiICIiAiIgIiIC8TvdHDI9jC9zWkhg6uOOi9Oc1oJcQAOpPgua/UNkY4tfeLc0g4INXGMH/ABIPzlee0rWF4qpIvx89M1ziBS0jNmP1ePaPlyVwHfjbZWxzXWkqoqjIljM++N+M8OBIz1HX4L9UQXDT7S+tpau17nvDXTRSRlznE4AJackk+qr/AFFWaSu7rjU3mSlqLk6qMFP300jTBEMNa4hpB2j2nkdSTjhBWEmqa90ZAmmDXHDmulJBP+ithtXUXe2U1Cymp6ajgc6TMLS0PeQBuIzgnjHGOpUWkqHRPMcsQIbyMjacfFSXTV3pJ56a3uZJHvfsDzgtGT4n1WTE3ttT+D0hV0lrEjq6f2JCI+Y2kcuB8sZ9SFq6a01eKGihkr5pTRRz96y3vk9lzjnLnN6kHPPn0yrGstspbVVSUzKYB/dska+T2nZBc0keA/RPwyl1LZGufsORJ18SVqMvNFHD3EZraqlhbLKI209PCxoc4544Hwdz8CvWh6M0djt4cwiQExuc4DeRl2Nx6njb1WCotjq6WhlbJHH3FR3jmPJJd7Lh6cuyt/SMwqLNaZOhkbvAzngNP2U6vk4t+pOiIq0IiICIiAiIgiPa0xz+zu9hpIxC13B6gSMJ/gvy4yR20ND3DywceK/V/aJF32hb+z/gJXf4W7v5L8lk4kPzRY2O/lZLujPtA8O8R69VdmkrBTXO0WepbM6OmqKMPc0kHEzCdw+RHI6+6VSTPeyPFXLoG13C+aVskdBK2JtM+d0ri7GMuc1vz95yRnp0LzYdKUEwFxfLOx2XthBy0Dx2jwGfkqtvDrMdQSv03FJHQMcMb3Zyd2QpL2pUV1sN1jpZaqN8E9MTHLGzBLdxLmuLvEkDOOowPnBIZJGx5budk427evkm0x+map2K+nqA07T3jCQPA4cDx8W49QvEjWnvWVEzImvILWuzuHjnGD14HPl45UOotRVJjidUQ1HfNhDpphv7uORxDQxpAxncepJxz8Mc2hffb1cCyaCK3wn22Vkb5HhrsdHB3EnQA7R8iomXNWVE2FoYC9oyQ1r924H5f/AupabPb7ZDE2hpwwMYGsJcXEDHQEk4C1KKyF9NTuq5iXsIfiJu0E+ucLtMaGNDRwAMBFj0iIqoiIgIiICIiDFVU8VXSzUtQwSQzMLJGO6OaRgj6Kvq3sX0jUNxAyupT5xVO77OBVjIgpC7dg8ga51nvjXEA4jq4dv7zSf4Ke9l+lq7StiNJc3wOmLsgQuLgBknqQPNTJEFfdpmhrtq+WE0d0ZHSxsGaOUuDN4J9vgEZwccjjHxUQouzsaXt8t4v0AmlpHtMcUU4MbjkBp6ZJyenAV4KC9ql1fRU9son04dR1czjUTFpIj2DLR6n7AqX0rg2PWVLNP3dwhqKamihxHDE7cHP8BkYwPTrzlS+iopKqghvEEv5OqTETBExw7twPILw4ckj49CFWJ/A1Exe2Vg3nOBwOf9BdyPT2qr9cqC71T6aSKknLo4WyBrBHn2C0dDjAPP8ljnrSzItamEohaJ8d5znAWVY6Zjo6eON53Oa0Bx8zhZF0QREQEREBERAREQEREBERAUB7ZL9DZ9NR076dlRLXS7I2PeWgbRuLjjrg7cA8ZPwU+VC9vVXLU6npaQuYYqWkD2sY45y9xzn4+yPTCCIUt2ixI6Sg2sjwZHRu27ckDoc8ZIGePBXZoed9LHSwSOla2p9tlE57p5IGgY3OdgbB1yCPEBfn6gjDwyNz2sE0jWFxPAA5z8OqujTN9rJNMW9tHTuifK5sFdXtMQMQbhg94gF59kAngbs8nCkkKtZFhopGy0cMjSS10bSC524kY8T4lZlQREQEREBERARF8JQfUXzcvm8IPSLzuC+5QfR1CoS4TQXa9a6v1UzvKelpn01PnpveRCzHoCfVXRqa5fkjT1xuOQDTU73tz/AGsez98KhJInUPZ5QUx/PXm4Omcc8mKIbRn9pxKCX9mlkt0+hrxLW0FLPKwvLZJYWuLSIgRgkccnPqsWmYYZKuW1hndCqo4mNeBjD5IYyXfPvBEfX4qTaZhjpNJ6jZEMRtacAf8AKxrjU9E/8iz3CM7ZKSqpmF3iGupoW/ZxY70WRNdDV5rLKGyDEkLuW+QPOPQ7m+ikShGm6ttPqiZg4guMQqI2+ALwX49HiYeoU3WgREQEREBERBrGpaPFeTVMwfaXFlm8nLTkqXDoUHZqq4M90rTF0IPvLkvlc/qV5QSSG5AjqFssrmnxCiYeW9CvQneM4JQaPbLddmk46GFxL66pYzA6lrfaP3DR6qJ3O2iq1TDZ2jMNhsxa8A8d42MvcfV7mhbd+f8AlfXtmoZHB0NG3v5gTwOd5+zG/VbWgo3XG36v1FO076yOZjSeoBDnEfTYFKJDajs0fqZx8GOP/axre0pQR11kvNHMPYnqHQu+H9DG37fyXPo3AaI1Q7x2O/8AFiXf0Y3FDXkdHXGf7O2/yWYqEsqJoKSirXg/i7dVGKVv94l2P+oyRv7atSORksbJI3ZY9oc0+YPRV9faIxakr6JmA26wb4fLvveb/mR/5ikWha8V2nYBn24CYiD1AGC390j7rTKQoiKqIiICIiCGuil8ivcdG9/VSQ0kZ/RXtlOxvQBBGJqF7BwtV0L29QpjJA13UBaVRRs2nDUEXxg4K+tbudjzW1WQ7HHC5F4qjQWqsqgcOjhcW/3ug+5CCHMqQ8auv/iW/gqd3xe7YMfst+isjR9hdD2eRW9ju5nrKZ7nP/sukH/rH0VbMonvsOnLHF+dudYamXz28Mbn0Lir3hayONkcYAYxoa0DwA4H2UFG3GHU1BV1NibU3J5lcWujjp/Yqm4DcjI5G1oBI8B6q3dJ2iSy2dlLPVPqpnyPmklfwS55yfuubdRntDsePCknP2KlaknlUS7RKaQUNJc6fiajnBB+DiMfvtZ91qaQqI6XU1fRw5FNXMFXTg+ThvA+j3D9hS27ULbjbKqidwJ4iwHyOOD6HB9FV9FWupWWm5vy19vqTTVAHhGSXD6Ayt9FWVtogIIBacg8gjxRVRERAREQEREBYJxlpWdYZvdKCPV7MkqBdp1QKawtYyeJrnTs3xF4D3tw4gY8sgH0VhVfLsKEdo+mqS4UEdycXNrGvjp2NGMSbnHAPGc8nn4dPFSjh9ntTLedQU1bOWubbqQRxYbjHUD15P0Vy0lSHgBQ7RujP9m7cROP69L+eLX72gAnABwPDC7W59O7kcJBjryHdodn8hQzn7lSvwUHjqmzdoFs3cFlvm+7lNwchItfVUmroJKe+3e3U74Yoal0VRK+cHDGF24ub0zzvH7QHyttRLWOjGall798/dSRxbYy1gJdznB+HHHlk8IldLSdxjrra2KGKVrKVrYQ+Rwd3m0YyCOoB4z44K7a4OhxTDTFCKWJse2Pu5GgDO9vByfPP8V3kgIiKgiIgIiICwzj2Csyxze47jPCDgTnMhC5Vwb+P1NYLcOWRvfXSj4MGG/fP1W3UyvZM4bfFYtJR/jdT3q4nJZTNjooj8vaf+8s9fixMC3I5wtapomTMcMe1jgrbQ9CtIp2sp7lSdpTHukY2N+xsJLj7hzlvzJBAH6ys2grwQGSnkcZUV1XIKLUFPKYZHF7Wlj2jLWlr8nd4j3h9CpPW0OWd9CD0ypB1muBGQcr0uDQXGWOTu5W/Jdxjt7A4BUR3T39Qv8AerUeI3SNrYB+rJw7HycFJFHNQ4oL9Zrpz3bpDRTu/Vf7pP7Q+6kazz+LRERaQREQEREBCMjGERBxLm+CmnkqJQAyGN0rifIDP8lrdntM+DS9PNOMT1jnVUmeuXnI+2Fzdfve+jko4c97XPjpGY/XcM/YFTGCJlNBFDHgRxsDG/IDAWffS+oyr4fmsUlRHGMucFHLrrG3Um5kcveyD9GL2iD8fBXUauvIsmmkGM7iznyI/wDxSWzziptdLITkuibu+eOfuCq6uVXftR7HW6jlfE12QIuMHoCXO4GM9FtUeoK3TNNFS3SjlpAzj+mH9G7+7KMtOTnrj5KCwZKWKQcNwfA+SxRzOp3iOo90+6/wXNt2qKGrA3OMTncgP4B9ei65fBUR7SWvafD+aumNDVlA656draaLmbu+8hI6h7fabj1H3WzY65t0tFHXNP5+Frz8D4j65QGSicAcyQZ4PUt+a5eksUklztWRtpqpz4Mf7qT2249S5S+Ol+JEiItIIiICIiAtO6zVMFDNJQxtlqWsJjic7aHu8Bnwytxc++283O1VdE2Z8BqIXRiWM4czIxkIK1bqyku+tKQzHuqO3RvqpHyce3jAGPHB8fPOF2Lnrxs7HstMXeShxY0S5blwOMbev/1ael+yllFTht5r3z55fBDwwn5kZ+intqsdttDNtvpI4TgAuHLiB5uOSfqsZdatQintGor/ABMdUNmoYTy4VTwCR4+yM59cfyUhtGiLTQBrpYxVSg53SNwB8h/7ypOAAisia8tYxrQ1jQGgcADAHovksUcrHMkaHNdw4EZB+YXtFpEVrdC2x7jJbXTW2U8n8K4CMn4xkFv0A+a4gsup7JVzTR4udI9gAjppBC9hHiGO458cO69PJWKnCmCDUeshEwxXCF0M4ac00uWSnHk1wGSfhwuZc9WUFl1FS1Pf9xHV0u2Zj2lz4iDubua3J8SM8/ZWHW0FJXwGCsp4p4j1ZKwPb9CoffOzKzXEtlpDLR1DOWEOMsbfhsccY+AIUzVlSfT9ZUXC1wVdVGInTt3sZuBww8tyfPGMrpLVttI2goYaZgYBGwNwxpa0YHgCTgeq2lpBERAREQEREBERAREQEREBERAREQEREBER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0200" y="533400"/>
            <a:ext cx="2627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Floor &amp; Ceiling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2590800"/>
            <a:ext cx="78995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PVC flooring</a:t>
            </a:r>
            <a:r>
              <a:rPr lang="en-US" sz="2800" dirty="0" smtClean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to minimize echoing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to avoid shock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for smooth movement of camera tripod stands</a:t>
            </a:r>
          </a:p>
          <a:p>
            <a:r>
              <a:rPr lang="en-US" sz="2800" b="1" dirty="0" smtClean="0"/>
              <a:t>Ceiling :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Criss- cross iron frame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Space between filled with black iron sheets.</a:t>
            </a:r>
          </a:p>
          <a:p>
            <a:pPr>
              <a:buFont typeface="Courier New" pitchFamily="49" charset="0"/>
              <a:buChar char="o"/>
            </a:pPr>
            <a:endParaRPr lang="en-US" sz="2800" dirty="0" smtClean="0"/>
          </a:p>
          <a:p>
            <a:pPr>
              <a:buFont typeface="Courier New" pitchFamily="49" charset="0"/>
              <a:buChar char="o"/>
            </a:pPr>
            <a:endParaRPr lang="en-US" sz="2800" dirty="0" smtClean="0"/>
          </a:p>
        </p:txBody>
      </p:sp>
      <p:pic>
        <p:nvPicPr>
          <p:cNvPr id="21514" name="Picture 10" descr="http://www.pbs.org/wlae/images/LAE-TV-Studio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990600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141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T .V. STUDIOS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 .V. STUDIOS</dc:title>
  <dc:creator>Fateh Singh Dhanoa</dc:creator>
  <cp:lastModifiedBy>Fateh Singh Dhanoa</cp:lastModifiedBy>
  <cp:revision>13</cp:revision>
  <dcterms:created xsi:type="dcterms:W3CDTF">2010-08-12T14:47:16Z</dcterms:created>
  <dcterms:modified xsi:type="dcterms:W3CDTF">2010-08-12T17:00:38Z</dcterms:modified>
</cp:coreProperties>
</file>