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0" d="100"/>
          <a:sy n="60" d="100"/>
        </p:scale>
        <p:origin x="-134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BB63D668-734A-459C-B25F-1F60D8D1D149}" type="datetimeFigureOut">
              <a:rPr lang="en-US" smtClean="0"/>
              <a:pPr/>
              <a:t>5/28/2013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E4E7783-EF27-49A7-BE41-14C94D137C6D}"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4E7783-EF27-49A7-BE41-14C94D137C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4E7783-EF27-49A7-BE41-14C94D137C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4E7783-EF27-49A7-BE41-14C94D137C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BB63D668-734A-459C-B25F-1F60D8D1D149}" type="datetimeFigureOut">
              <a:rPr lang="en-US" smtClean="0"/>
              <a:pPr/>
              <a:t>5/28/2013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E4E7783-EF27-49A7-BE41-14C94D137C6D}"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8E4E7783-EF27-49A7-BE41-14C94D137C6D}"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8E4E7783-EF27-49A7-BE41-14C94D137C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E4E7783-EF27-49A7-BE41-14C94D137C6D}"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63D668-734A-459C-B25F-1F60D8D1D149}" type="datetimeFigureOut">
              <a:rPr lang="en-US" smtClean="0"/>
              <a:pPr/>
              <a:t>5/28/2013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E4E7783-EF27-49A7-BE41-14C94D137C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BB63D668-734A-459C-B25F-1F60D8D1D149}" type="datetimeFigureOut">
              <a:rPr lang="en-US" smtClean="0"/>
              <a:pPr/>
              <a:t>5/28/2013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E4E7783-EF27-49A7-BE41-14C94D137C6D}"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BB63D668-734A-459C-B25F-1F60D8D1D149}" type="datetimeFigureOut">
              <a:rPr lang="en-US" smtClean="0"/>
              <a:pPr/>
              <a:t>5/28/2013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E4E7783-EF27-49A7-BE41-14C94D137C6D}"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B63D668-734A-459C-B25F-1F60D8D1D149}" type="datetimeFigureOut">
              <a:rPr lang="en-US" smtClean="0"/>
              <a:pPr/>
              <a:t>5/28/2013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E4E7783-EF27-49A7-BE41-14C94D137C6D}"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MONEY</a:t>
            </a:r>
            <a:endParaRPr lang="en-US" dirty="0"/>
          </a:p>
        </p:txBody>
      </p:sp>
      <p:sp>
        <p:nvSpPr>
          <p:cNvPr id="3" name="Subtitle 2"/>
          <p:cNvSpPr>
            <a:spLocks noGrp="1"/>
          </p:cNvSpPr>
          <p:nvPr>
            <p:ph type="subTitle" idx="1"/>
          </p:nvPr>
        </p:nvSpPr>
        <p:spPr/>
        <p:txBody>
          <a:bodyPr/>
          <a:lstStyle/>
          <a:p>
            <a:r>
              <a:rPr lang="en-US" dirty="0" smtClean="0"/>
              <a:t> BARTER SYSTEM AND EVOLUTION OF MONEY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smtClean="0"/>
              <a:t>APPROACHES TO THE DEFINITION OF MONEY</a:t>
            </a:r>
            <a:endParaRPr lang="en-US" sz="4000"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sz="3600" dirty="0" smtClean="0"/>
              <a:t>On the basis of the constituents of money, the following four approaches to the money are generally followed:</a:t>
            </a:r>
          </a:p>
          <a:p>
            <a:pPr>
              <a:buNone/>
            </a:pPr>
            <a:r>
              <a:rPr lang="en-US" dirty="0" smtClean="0"/>
              <a:t>   </a:t>
            </a:r>
          </a:p>
          <a:p>
            <a:pPr>
              <a:buNone/>
            </a:pPr>
            <a:r>
              <a:rPr lang="en-US" b="1" u="sng" dirty="0" smtClean="0"/>
              <a:t>Traditional Approach:</a:t>
            </a:r>
          </a:p>
          <a:p>
            <a:pPr>
              <a:buNone/>
            </a:pPr>
            <a:endParaRPr lang="en-US" dirty="0" smtClean="0"/>
          </a:p>
          <a:p>
            <a:pPr>
              <a:buNone/>
            </a:pPr>
            <a:r>
              <a:rPr lang="en-US" dirty="0" smtClean="0"/>
              <a:t>M= C+DD</a:t>
            </a:r>
          </a:p>
          <a:p>
            <a:pPr>
              <a:buNone/>
            </a:pPr>
            <a:r>
              <a:rPr lang="en-US" dirty="0" smtClean="0"/>
              <a:t>(where C= currency, DD= demand deposits)</a:t>
            </a:r>
          </a:p>
          <a:p>
            <a:pPr>
              <a:buNone/>
            </a:pPr>
            <a:endParaRPr lang="en-US" dirty="0" smtClean="0"/>
          </a:p>
          <a:p>
            <a:pPr>
              <a:buNone/>
            </a:pPr>
            <a:r>
              <a:rPr lang="en-US" b="1" u="sng" dirty="0" smtClean="0"/>
              <a:t>Monetarist Approach:</a:t>
            </a:r>
          </a:p>
          <a:p>
            <a:pPr>
              <a:buNone/>
            </a:pPr>
            <a:endParaRPr lang="en-US" dirty="0" smtClean="0"/>
          </a:p>
          <a:p>
            <a:pPr>
              <a:buNone/>
            </a:pPr>
            <a:r>
              <a:rPr lang="en-US" dirty="0" smtClean="0"/>
              <a:t>M= C+DD+TD</a:t>
            </a:r>
          </a:p>
          <a:p>
            <a:pPr>
              <a:buNone/>
            </a:pPr>
            <a:r>
              <a:rPr lang="en-US" dirty="0" smtClean="0"/>
              <a:t>(where C= currency, DD= demand deposits, TD= time deposit)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800" dirty="0" smtClean="0"/>
              <a:t>APPROACHES TO THE DEFINITION OF MONEY-…</a:t>
            </a:r>
            <a:r>
              <a:rPr lang="en-US" sz="4000" dirty="0" err="1" smtClean="0"/>
              <a:t>contd</a:t>
            </a:r>
            <a:endParaRPr lang="en-US" sz="4000" dirty="0"/>
          </a:p>
        </p:txBody>
      </p:sp>
      <p:sp>
        <p:nvSpPr>
          <p:cNvPr id="3" name="Content Placeholder 2"/>
          <p:cNvSpPr>
            <a:spLocks noGrp="1"/>
          </p:cNvSpPr>
          <p:nvPr>
            <p:ph idx="1"/>
          </p:nvPr>
        </p:nvSpPr>
        <p:spPr/>
        <p:txBody>
          <a:bodyPr/>
          <a:lstStyle/>
          <a:p>
            <a:pPr>
              <a:buNone/>
            </a:pPr>
            <a:r>
              <a:rPr lang="en-US" b="1" u="sng" dirty="0" smtClean="0"/>
              <a:t>Liquidity Approach:</a:t>
            </a:r>
          </a:p>
          <a:p>
            <a:pPr>
              <a:buNone/>
            </a:pPr>
            <a:r>
              <a:rPr lang="en-US" dirty="0" smtClean="0"/>
              <a:t>M=C+DD+TD+SB+S etc</a:t>
            </a:r>
          </a:p>
          <a:p>
            <a:pPr>
              <a:buNone/>
            </a:pPr>
            <a:r>
              <a:rPr lang="en-US" dirty="0" smtClean="0"/>
              <a:t>(where C= currency, DD= demand deposits, TD= time deposit, SB= saving bank deposits, S= shares)</a:t>
            </a:r>
          </a:p>
          <a:p>
            <a:pPr>
              <a:buNone/>
            </a:pPr>
            <a:endParaRPr lang="en-US" dirty="0" smtClean="0"/>
          </a:p>
          <a:p>
            <a:pPr>
              <a:buNone/>
            </a:pPr>
            <a:r>
              <a:rPr lang="en-US" b="1" u="sng" dirty="0" smtClean="0"/>
              <a:t>The Central Bank Approach:</a:t>
            </a:r>
          </a:p>
          <a:p>
            <a:pPr>
              <a:buNone/>
            </a:pPr>
            <a:endParaRPr lang="en-US" b="1" u="sng" dirty="0" smtClean="0"/>
          </a:p>
          <a:p>
            <a:pPr>
              <a:buNone/>
            </a:pPr>
            <a:r>
              <a:rPr lang="en-US" dirty="0" smtClean="0"/>
              <a:t>M= C+DD+TD+NBFI+CUA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FUNCTIONS OF MONEY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Various  functions of money can be classified into three broad groups:</a:t>
            </a:r>
          </a:p>
          <a:p>
            <a:pPr>
              <a:buNone/>
            </a:pPr>
            <a:endParaRPr lang="en-US" dirty="0" smtClean="0"/>
          </a:p>
          <a:p>
            <a:pPr>
              <a:buNone/>
            </a:pPr>
            <a:r>
              <a:rPr lang="en-US" b="1" dirty="0" smtClean="0"/>
              <a:t>1.Primary Functions:</a:t>
            </a:r>
          </a:p>
          <a:p>
            <a:pPr>
              <a:buFont typeface="Wingdings" pitchFamily="2" charset="2"/>
              <a:buChar char="q"/>
            </a:pPr>
            <a:r>
              <a:rPr lang="en-US" dirty="0" smtClean="0"/>
              <a:t>Medium of Exchange</a:t>
            </a:r>
          </a:p>
          <a:p>
            <a:pPr>
              <a:buFont typeface="Wingdings" pitchFamily="2" charset="2"/>
              <a:buChar char="q"/>
            </a:pPr>
            <a:r>
              <a:rPr lang="en-US" dirty="0" smtClean="0"/>
              <a:t>Measure of Value</a:t>
            </a:r>
          </a:p>
          <a:p>
            <a:pPr>
              <a:buNone/>
            </a:pPr>
            <a:endParaRPr lang="en-US" dirty="0" smtClean="0"/>
          </a:p>
          <a:p>
            <a:pPr>
              <a:buNone/>
            </a:pPr>
            <a:r>
              <a:rPr lang="en-US" b="1" dirty="0" smtClean="0"/>
              <a:t>2</a:t>
            </a:r>
            <a:r>
              <a:rPr lang="en-US" dirty="0" smtClean="0"/>
              <a:t>. </a:t>
            </a:r>
            <a:r>
              <a:rPr lang="en-US" b="1" dirty="0" smtClean="0"/>
              <a:t>Secondary Functions:</a:t>
            </a:r>
          </a:p>
          <a:p>
            <a:pPr>
              <a:buFont typeface="Wingdings" pitchFamily="2" charset="2"/>
              <a:buChar char="q"/>
            </a:pPr>
            <a:r>
              <a:rPr lang="en-US" dirty="0" smtClean="0"/>
              <a:t>Standard of Deferred Payments</a:t>
            </a:r>
          </a:p>
          <a:p>
            <a:pPr>
              <a:buFont typeface="Wingdings" pitchFamily="2" charset="2"/>
              <a:buChar char="q"/>
            </a:pPr>
            <a:r>
              <a:rPr lang="en-US" dirty="0" smtClean="0"/>
              <a:t>Store of Value</a:t>
            </a:r>
          </a:p>
          <a:p>
            <a:pPr>
              <a:buFont typeface="Wingdings" pitchFamily="2" charset="2"/>
              <a:buChar char="q"/>
            </a:pPr>
            <a:r>
              <a:rPr lang="en-US" dirty="0" smtClean="0"/>
              <a:t>Transfer of Value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MONEY….</a:t>
            </a:r>
            <a:r>
              <a:rPr lang="en-US" dirty="0" err="1" smtClean="0"/>
              <a:t>contd</a:t>
            </a:r>
            <a:endParaRPr lang="en-US" dirty="0"/>
          </a:p>
        </p:txBody>
      </p:sp>
      <p:sp>
        <p:nvSpPr>
          <p:cNvPr id="3" name="Content Placeholder 2"/>
          <p:cNvSpPr>
            <a:spLocks noGrp="1"/>
          </p:cNvSpPr>
          <p:nvPr>
            <p:ph idx="1"/>
          </p:nvPr>
        </p:nvSpPr>
        <p:spPr/>
        <p:txBody>
          <a:bodyPr/>
          <a:lstStyle/>
          <a:p>
            <a:pPr>
              <a:buNone/>
            </a:pPr>
            <a:r>
              <a:rPr lang="en-US" b="1" dirty="0" smtClean="0"/>
              <a:t>3. Contingent Functions:</a:t>
            </a:r>
          </a:p>
          <a:p>
            <a:pPr>
              <a:buNone/>
            </a:pPr>
            <a:endParaRPr lang="en-US" dirty="0" smtClean="0"/>
          </a:p>
          <a:p>
            <a:pPr>
              <a:buFont typeface="Wingdings" pitchFamily="2" charset="2"/>
              <a:buChar char="q"/>
            </a:pPr>
            <a:r>
              <a:rPr lang="en-US" dirty="0" smtClean="0"/>
              <a:t>Distribution of National Income</a:t>
            </a:r>
          </a:p>
          <a:p>
            <a:pPr>
              <a:buFont typeface="Wingdings" pitchFamily="2" charset="2"/>
              <a:buChar char="q"/>
            </a:pPr>
            <a:r>
              <a:rPr lang="en-US" dirty="0" err="1" smtClean="0"/>
              <a:t>Maximisation</a:t>
            </a:r>
            <a:r>
              <a:rPr lang="en-US" dirty="0" smtClean="0"/>
              <a:t> of Satisfaction</a:t>
            </a:r>
          </a:p>
          <a:p>
            <a:pPr>
              <a:buFont typeface="Wingdings" pitchFamily="2" charset="2"/>
              <a:buChar char="q"/>
            </a:pPr>
            <a:r>
              <a:rPr lang="en-US" dirty="0" smtClean="0"/>
              <a:t>Basis of Credit System</a:t>
            </a:r>
          </a:p>
          <a:p>
            <a:pPr>
              <a:buFont typeface="Wingdings" pitchFamily="2" charset="2"/>
              <a:buChar char="q"/>
            </a:pPr>
            <a:r>
              <a:rPr lang="en-US" dirty="0" smtClean="0"/>
              <a:t>Liquidity To Wealth</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7200" dirty="0" smtClean="0"/>
              <a:t>  THE END</a:t>
            </a:r>
            <a:endParaRPr lang="en-US" sz="7200" dirty="0"/>
          </a:p>
        </p:txBody>
      </p:sp>
      <p:sp>
        <p:nvSpPr>
          <p:cNvPr id="4" name="Title 3"/>
          <p:cNvSpPr>
            <a:spLocks noGrp="1"/>
          </p:cNvSpPr>
          <p:nvPr>
            <p:ph type="title"/>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t>BARTER SYSTEM- HISTORICAL </a:t>
            </a:r>
            <a:endParaRPr lang="en-US" sz="3600" dirty="0"/>
          </a:p>
        </p:txBody>
      </p:sp>
      <p:sp>
        <p:nvSpPr>
          <p:cNvPr id="3" name="Content Placeholder 2"/>
          <p:cNvSpPr>
            <a:spLocks noGrp="1"/>
          </p:cNvSpPr>
          <p:nvPr>
            <p:ph idx="1"/>
          </p:nvPr>
        </p:nvSpPr>
        <p:spPr/>
        <p:txBody>
          <a:bodyPr>
            <a:normAutofit fontScale="85000" lnSpcReduction="20000"/>
          </a:bodyPr>
          <a:lstStyle/>
          <a:p>
            <a:pPr algn="just">
              <a:buNone/>
            </a:pPr>
            <a:r>
              <a:rPr lang="en-US" b="1" dirty="0" smtClean="0"/>
              <a:t>Introduction</a:t>
            </a:r>
            <a:r>
              <a:rPr lang="en-US" dirty="0" smtClean="0"/>
              <a:t>-</a:t>
            </a:r>
          </a:p>
          <a:p>
            <a:pPr algn="just"/>
            <a:r>
              <a:rPr lang="en-US" dirty="0" smtClean="0"/>
              <a:t>Money is something which is generally accepted as a medium of exchange. It is one of the most basic and significant inventions of mankind. Before money came into use, exchange took place through barter system, i.e. , goods were exchanged for goods. </a:t>
            </a:r>
          </a:p>
          <a:p>
            <a:pPr algn="just">
              <a:buNone/>
            </a:pPr>
            <a:r>
              <a:rPr lang="en-US" b="1" dirty="0" smtClean="0"/>
              <a:t>Definition</a:t>
            </a:r>
            <a:r>
              <a:rPr lang="en-US" dirty="0" smtClean="0"/>
              <a:t>-</a:t>
            </a:r>
          </a:p>
          <a:p>
            <a:pPr algn="just"/>
            <a:r>
              <a:rPr lang="en-US" dirty="0" smtClean="0"/>
              <a:t>Barter means direct exchange of goods or barter refers to exchanging of goods without the use of money. For example, corn may be exchanged for cloth, house for horses, fruits for utensils and so 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3536"/>
            <a:ext cx="8686800" cy="1143000"/>
          </a:xfrm>
        </p:spPr>
        <p:txBody>
          <a:bodyPr>
            <a:normAutofit/>
          </a:bodyPr>
          <a:lstStyle/>
          <a:p>
            <a:pPr algn="l"/>
            <a:r>
              <a:rPr lang="en-US" sz="4000" dirty="0" smtClean="0"/>
              <a:t>ADVANTAGES OF BARTER SYSTEM</a:t>
            </a:r>
            <a:endParaRPr lang="en-US" sz="4000" dirty="0"/>
          </a:p>
        </p:txBody>
      </p:sp>
      <p:sp>
        <p:nvSpPr>
          <p:cNvPr id="3" name="Content Placeholder 2"/>
          <p:cNvSpPr>
            <a:spLocks noGrp="1"/>
          </p:cNvSpPr>
          <p:nvPr>
            <p:ph idx="1"/>
          </p:nvPr>
        </p:nvSpPr>
        <p:spPr/>
        <p:txBody>
          <a:bodyPr/>
          <a:lstStyle/>
          <a:p>
            <a:r>
              <a:rPr lang="en-US" dirty="0" smtClean="0"/>
              <a:t>Simple system</a:t>
            </a:r>
          </a:p>
          <a:p>
            <a:r>
              <a:rPr lang="en-US" dirty="0" smtClean="0"/>
              <a:t>No Question of Under- Production, or of Un-Employment or of Over- Full Employment</a:t>
            </a:r>
          </a:p>
          <a:p>
            <a:r>
              <a:rPr lang="en-US" dirty="0" smtClean="0"/>
              <a:t>No Problems of International Trade</a:t>
            </a:r>
          </a:p>
          <a:p>
            <a:r>
              <a:rPr lang="en-US" dirty="0" smtClean="0"/>
              <a:t>Ideal Utilisation of Natural Resources</a:t>
            </a:r>
          </a:p>
          <a:p>
            <a:r>
              <a:rPr lang="en-US" dirty="0" smtClean="0"/>
              <a:t>No Problem of Concentration of Economic Power in one hand.</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86800" cy="11430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DIFFICULTIES OF BARTER SYSTEM</a:t>
            </a:r>
            <a:endParaRPr lang="en-US" dirty="0"/>
          </a:p>
        </p:txBody>
      </p:sp>
      <p:sp>
        <p:nvSpPr>
          <p:cNvPr id="3" name="Content Placeholder 2"/>
          <p:cNvSpPr>
            <a:spLocks noGrp="1"/>
          </p:cNvSpPr>
          <p:nvPr>
            <p:ph idx="1"/>
          </p:nvPr>
        </p:nvSpPr>
        <p:spPr/>
        <p:txBody>
          <a:bodyPr/>
          <a:lstStyle/>
          <a:p>
            <a:pPr algn="just">
              <a:buNone/>
            </a:pPr>
            <a:r>
              <a:rPr lang="en-US" dirty="0" smtClean="0"/>
              <a:t>   Barter system involves various difficulties and inconveniencies which are discussed below:</a:t>
            </a:r>
          </a:p>
          <a:p>
            <a:r>
              <a:rPr lang="en-US" dirty="0" smtClean="0"/>
              <a:t>Double Coincidence of Wants</a:t>
            </a:r>
          </a:p>
          <a:p>
            <a:r>
              <a:rPr lang="en-US" dirty="0" smtClean="0"/>
              <a:t>Absence of Common Measure of value</a:t>
            </a:r>
          </a:p>
          <a:p>
            <a:r>
              <a:rPr lang="en-US" dirty="0" smtClean="0"/>
              <a:t>Lack of Divisibility</a:t>
            </a:r>
          </a:p>
          <a:p>
            <a:r>
              <a:rPr lang="en-US" dirty="0" smtClean="0"/>
              <a:t>The Problem of Storing  wealth</a:t>
            </a:r>
          </a:p>
          <a:p>
            <a:r>
              <a:rPr lang="en-US" dirty="0" smtClean="0"/>
              <a:t>Difficulty of Deferred Payments</a:t>
            </a:r>
          </a:p>
          <a:p>
            <a:r>
              <a:rPr lang="en-US" dirty="0" smtClean="0"/>
              <a:t>Problem Of Transportation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EVOLUTION OF MONEY</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u="sng" dirty="0" smtClean="0"/>
              <a:t>INVENTION Of MONEY</a:t>
            </a:r>
            <a:r>
              <a:rPr lang="en-US" dirty="0" smtClean="0"/>
              <a:t>:  </a:t>
            </a:r>
          </a:p>
          <a:p>
            <a:r>
              <a:rPr lang="en-US" dirty="0" smtClean="0"/>
              <a:t>In order to overcome the difficulties of barter system money was invented.</a:t>
            </a:r>
          </a:p>
          <a:p>
            <a:endParaRPr lang="en-US" dirty="0" smtClean="0"/>
          </a:p>
          <a:p>
            <a:pPr>
              <a:buNone/>
            </a:pPr>
            <a:r>
              <a:rPr lang="en-US" b="1" dirty="0" smtClean="0"/>
              <a:t>According to </a:t>
            </a:r>
            <a:r>
              <a:rPr lang="en-US" b="1" dirty="0" err="1" smtClean="0"/>
              <a:t>Crowther</a:t>
            </a:r>
            <a:r>
              <a:rPr lang="en-US" b="1" dirty="0" smtClean="0"/>
              <a:t>-</a:t>
            </a:r>
          </a:p>
          <a:p>
            <a:pPr>
              <a:buNone/>
            </a:pPr>
            <a:r>
              <a:rPr lang="en-US" dirty="0" smtClean="0"/>
              <a:t>  “Money is one of the most fundamental of all man’s inventions. Every branch of knowledge has its fundamental discovery. In mechanics its wheel, in science fire, in politics vote. Similarly, in economics, in the whole commercial side of man’s social existence, money is the essential invention of which all the rest is based.”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458200" cy="1041864"/>
          </a:xfrm>
        </p:spPr>
        <p:txBody>
          <a:bodyPr>
            <a:normAutofit/>
          </a:bodyPr>
          <a:lstStyle/>
          <a:p>
            <a:pPr algn="l"/>
            <a:r>
              <a:rPr lang="en-US" sz="3600" dirty="0" smtClean="0"/>
              <a:t>ORIGIN &amp; DEVELOPMENT OF MONEY</a:t>
            </a:r>
            <a:endParaRPr lang="en-US" sz="3600" dirty="0"/>
          </a:p>
        </p:txBody>
      </p:sp>
      <p:sp>
        <p:nvSpPr>
          <p:cNvPr id="3" name="Content Placeholder 2"/>
          <p:cNvSpPr>
            <a:spLocks noGrp="1"/>
          </p:cNvSpPr>
          <p:nvPr>
            <p:ph idx="1"/>
          </p:nvPr>
        </p:nvSpPr>
        <p:spPr/>
        <p:txBody>
          <a:bodyPr>
            <a:normAutofit fontScale="92500" lnSpcReduction="10000"/>
          </a:bodyPr>
          <a:lstStyle/>
          <a:p>
            <a:pPr>
              <a:buNone/>
            </a:pPr>
            <a:r>
              <a:rPr lang="en-US" b="1" u="sng" dirty="0" smtClean="0"/>
              <a:t>DEVELOPMENT OF MONEY:</a:t>
            </a:r>
            <a:r>
              <a:rPr lang="en-US" dirty="0" smtClean="0"/>
              <a:t> </a:t>
            </a:r>
          </a:p>
          <a:p>
            <a:pPr algn="just">
              <a:buNone/>
            </a:pPr>
            <a:r>
              <a:rPr lang="en-US" dirty="0" smtClean="0"/>
              <a:t>   The origin of money is not known because of non-availability of recorded information; its deep rooted in antiquity. The evolution of money has been a secular process and shall continue to remain so, but the development of money in the present form can be historically traced as it has passed through different stages in accordance with the growth human civilisation.</a:t>
            </a:r>
            <a:endParaRPr lang="en-US" b="1"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STAGES OF DEVELOPMENT (OF MONEY)</a:t>
            </a:r>
            <a:endParaRPr lang="en-US" dirty="0"/>
          </a:p>
        </p:txBody>
      </p:sp>
      <p:sp>
        <p:nvSpPr>
          <p:cNvPr id="3" name="Content Placeholder 2"/>
          <p:cNvSpPr>
            <a:spLocks noGrp="1"/>
          </p:cNvSpPr>
          <p:nvPr>
            <p:ph idx="1"/>
          </p:nvPr>
        </p:nvSpPr>
        <p:spPr/>
        <p:txBody>
          <a:bodyPr/>
          <a:lstStyle/>
          <a:p>
            <a:pPr>
              <a:buNone/>
            </a:pPr>
            <a:r>
              <a:rPr lang="en-US" dirty="0" smtClean="0"/>
              <a:t>These stages are discussed below:</a:t>
            </a:r>
          </a:p>
          <a:p>
            <a:r>
              <a:rPr lang="en-US" dirty="0" smtClean="0"/>
              <a:t>Animal Money</a:t>
            </a:r>
          </a:p>
          <a:p>
            <a:r>
              <a:rPr lang="en-US" dirty="0" smtClean="0"/>
              <a:t>Commodity Money</a:t>
            </a:r>
          </a:p>
          <a:p>
            <a:r>
              <a:rPr lang="en-US" dirty="0" smtClean="0"/>
              <a:t>Metallic Money</a:t>
            </a:r>
          </a:p>
          <a:p>
            <a:r>
              <a:rPr lang="en-US" dirty="0" smtClean="0"/>
              <a:t>Paper Money</a:t>
            </a:r>
          </a:p>
          <a:p>
            <a:r>
              <a:rPr lang="en-US" dirty="0" smtClean="0"/>
              <a:t>Credit Money</a:t>
            </a:r>
          </a:p>
          <a:p>
            <a:r>
              <a:rPr lang="en-US" dirty="0" smtClean="0"/>
              <a:t>Electronic banking Stage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MONEY</a:t>
            </a:r>
            <a:endParaRPr lang="en-US" dirty="0"/>
          </a:p>
        </p:txBody>
      </p:sp>
      <p:sp>
        <p:nvSpPr>
          <p:cNvPr id="3" name="Content Placeholder 2"/>
          <p:cNvSpPr>
            <a:spLocks noGrp="1"/>
          </p:cNvSpPr>
          <p:nvPr>
            <p:ph idx="1"/>
          </p:nvPr>
        </p:nvSpPr>
        <p:spPr>
          <a:xfrm>
            <a:off x="457200" y="1646237"/>
            <a:ext cx="8458200" cy="4526280"/>
          </a:xfrm>
        </p:spPr>
        <p:txBody>
          <a:bodyPr>
            <a:noAutofit/>
          </a:bodyPr>
          <a:lstStyle/>
          <a:p>
            <a:pPr>
              <a:buNone/>
            </a:pPr>
            <a:r>
              <a:rPr lang="en-US" sz="2000" b="1" u="sng" dirty="0" smtClean="0"/>
              <a:t>Main </a:t>
            </a:r>
            <a:r>
              <a:rPr lang="en-US" sz="2000" b="1" u="sng" dirty="0" smtClean="0"/>
              <a:t>types of money exist in a modern economy</a:t>
            </a:r>
            <a:r>
              <a:rPr lang="en-US" sz="2000" dirty="0" smtClean="0"/>
              <a:t>:</a:t>
            </a:r>
          </a:p>
          <a:p>
            <a:pPr>
              <a:buNone/>
            </a:pPr>
            <a:endParaRPr lang="en-US" sz="2000" dirty="0" smtClean="0"/>
          </a:p>
          <a:p>
            <a:pPr>
              <a:buNone/>
            </a:pPr>
            <a:r>
              <a:rPr lang="en-US" sz="2000" dirty="0" smtClean="0"/>
              <a:t>1.Metallic money:</a:t>
            </a:r>
          </a:p>
          <a:p>
            <a:pPr>
              <a:buFont typeface="Wingdings" pitchFamily="2" charset="2"/>
              <a:buChar char="q"/>
            </a:pPr>
            <a:r>
              <a:rPr lang="en-US" sz="2000" dirty="0" smtClean="0"/>
              <a:t>Standard Money</a:t>
            </a:r>
          </a:p>
          <a:p>
            <a:pPr>
              <a:buFont typeface="Wingdings" pitchFamily="2" charset="2"/>
              <a:buChar char="q"/>
            </a:pPr>
            <a:r>
              <a:rPr lang="en-US" sz="2000" dirty="0" smtClean="0"/>
              <a:t>Token Money</a:t>
            </a:r>
          </a:p>
          <a:p>
            <a:pPr>
              <a:buNone/>
            </a:pPr>
            <a:endParaRPr lang="en-US" sz="2000" dirty="0" smtClean="0"/>
          </a:p>
          <a:p>
            <a:pPr>
              <a:buNone/>
            </a:pPr>
            <a:r>
              <a:rPr lang="en-US" sz="2000" dirty="0" smtClean="0"/>
              <a:t>2.Paper Money:</a:t>
            </a:r>
          </a:p>
          <a:p>
            <a:pPr>
              <a:buFont typeface="Wingdings" pitchFamily="2" charset="2"/>
              <a:buChar char="q"/>
            </a:pPr>
            <a:r>
              <a:rPr lang="en-US" sz="2000" dirty="0" smtClean="0"/>
              <a:t>Representative Paper money</a:t>
            </a:r>
          </a:p>
          <a:p>
            <a:pPr>
              <a:buFont typeface="Wingdings" pitchFamily="2" charset="2"/>
              <a:buChar char="q"/>
            </a:pPr>
            <a:r>
              <a:rPr lang="en-US" sz="2000" dirty="0" smtClean="0"/>
              <a:t>Convertible Paper Money</a:t>
            </a:r>
          </a:p>
          <a:p>
            <a:pPr>
              <a:buFont typeface="Wingdings" pitchFamily="2" charset="2"/>
              <a:buChar char="q"/>
            </a:pPr>
            <a:r>
              <a:rPr lang="en-US" sz="2000" dirty="0" smtClean="0"/>
              <a:t>Inconvertible Paper Money</a:t>
            </a:r>
          </a:p>
          <a:p>
            <a:pPr>
              <a:buFont typeface="Wingdings" pitchFamily="2" charset="2"/>
              <a:buChar char="q"/>
            </a:pPr>
            <a:r>
              <a:rPr lang="en-US" sz="2000" dirty="0" smtClean="0"/>
              <a:t>Fiat Money</a:t>
            </a:r>
          </a:p>
          <a:p>
            <a:pPr>
              <a:buNone/>
            </a:pPr>
            <a:endParaRPr lang="en-US" sz="2000" dirty="0" smtClean="0"/>
          </a:p>
          <a:p>
            <a:pPr>
              <a:buNone/>
            </a:pPr>
            <a:r>
              <a:rPr lang="en-US" sz="2000" dirty="0" smtClean="0"/>
              <a:t>3. Credit Money</a:t>
            </a:r>
          </a:p>
          <a:p>
            <a:pPr>
              <a:buNone/>
            </a:pPr>
            <a:r>
              <a:rPr lang="en-US" sz="2000" dirty="0" smtClean="0"/>
              <a:t>4. Near </a:t>
            </a:r>
            <a:r>
              <a:rPr lang="en-US" sz="2000" dirty="0" smtClean="0"/>
              <a:t>money</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DEFINITION OF MONEY</a:t>
            </a:r>
            <a:endParaRPr lang="en-US" dirty="0"/>
          </a:p>
        </p:txBody>
      </p:sp>
      <p:sp>
        <p:nvSpPr>
          <p:cNvPr id="3" name="Content Placeholder 2"/>
          <p:cNvSpPr>
            <a:spLocks noGrp="1"/>
          </p:cNvSpPr>
          <p:nvPr>
            <p:ph idx="1"/>
          </p:nvPr>
        </p:nvSpPr>
        <p:spPr/>
        <p:txBody>
          <a:bodyPr/>
          <a:lstStyle/>
          <a:p>
            <a:pPr>
              <a:buNone/>
            </a:pPr>
            <a:r>
              <a:rPr lang="en-US" dirty="0" smtClean="0"/>
              <a:t>According to Walker, </a:t>
            </a:r>
          </a:p>
          <a:p>
            <a:pPr>
              <a:buNone/>
            </a:pPr>
            <a:r>
              <a:rPr lang="en-US" dirty="0" smtClean="0"/>
              <a:t>“Money is what money does.”</a:t>
            </a:r>
          </a:p>
          <a:p>
            <a:pPr>
              <a:buNone/>
            </a:pPr>
            <a:endParaRPr lang="en-US" dirty="0" smtClean="0"/>
          </a:p>
          <a:p>
            <a:pPr algn="just">
              <a:buNone/>
            </a:pPr>
            <a:r>
              <a:rPr lang="en-US" dirty="0" smtClean="0"/>
              <a:t>Crowther defines it, “anything that is generally acceptable as a means of exchange and at the same time act as a measure and store of value.”</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115</TotalTime>
  <Words>632</Words>
  <Application>Microsoft Office PowerPoint</Application>
  <PresentationFormat>On-screen Show (4:3)</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Foundry</vt:lpstr>
      <vt:lpstr>MONEY</vt:lpstr>
      <vt:lpstr>BARTER SYSTEM- HISTORICAL </vt:lpstr>
      <vt:lpstr>ADVANTAGES OF BARTER SYSTEM</vt:lpstr>
      <vt:lpstr>    DIFFICULTIES OF BARTER SYSTEM</vt:lpstr>
      <vt:lpstr>EVOLUTION OF MONEY</vt:lpstr>
      <vt:lpstr>ORIGIN &amp; DEVELOPMENT OF MONEY</vt:lpstr>
      <vt:lpstr>STAGES OF DEVELOPMENT (OF MONEY)</vt:lpstr>
      <vt:lpstr>CLASSIFICATION OF MONEY</vt:lpstr>
      <vt:lpstr>DEFINITION OF MONEY</vt:lpstr>
      <vt:lpstr>APPROACHES TO THE DEFINITION OF MONEY</vt:lpstr>
      <vt:lpstr>APPROACHES TO THE DEFINITION OF MONEY-…contd</vt:lpstr>
      <vt:lpstr>FUNCTIONS OF MONEY</vt:lpstr>
      <vt:lpstr>FUNCTIONS OF MONEY….contd</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dc:title>
  <dc:creator>q`dell</dc:creator>
  <cp:lastModifiedBy>q`dell</cp:lastModifiedBy>
  <cp:revision>15</cp:revision>
  <dcterms:created xsi:type="dcterms:W3CDTF">2013-05-28T10:26:20Z</dcterms:created>
  <dcterms:modified xsi:type="dcterms:W3CDTF">2013-05-28T15:07:41Z</dcterms:modified>
</cp:coreProperties>
</file>