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66867" autoAdjust="0"/>
  </p:normalViewPr>
  <p:slideViewPr>
    <p:cSldViewPr>
      <p:cViewPr varScale="1">
        <p:scale>
          <a:sx n="65" d="100"/>
          <a:sy n="65" d="100"/>
        </p:scale>
        <p:origin x="-12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4FD2F-DBF3-479E-A812-48B97594C0F6}" type="datetimeFigureOut">
              <a:rPr lang="en-US" smtClean="0"/>
              <a:pPr/>
              <a:t>5/28/2013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70E9DD-CD54-4FC8-B1EE-F3E359BAE3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C370E9DD-CD54-4FC8-B1EE-F3E359BAE3E8}"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3C58CE-4C3B-4415-A657-E7DB4BBED884}" type="datetimeFigureOut">
              <a:rPr lang="en-US" smtClean="0"/>
              <a:pPr/>
              <a:t>5/28/2013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A4D098A-4984-46D0-96D6-B606696EAE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3C58CE-4C3B-4415-A657-E7DB4BBED884}"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3C58CE-4C3B-4415-A657-E7DB4BBED884}"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3C58CE-4C3B-4415-A657-E7DB4BBED884}"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3C58CE-4C3B-4415-A657-E7DB4BBED884}"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4D098A-4984-46D0-96D6-B606696EAE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3C58CE-4C3B-4415-A657-E7DB4BBED884}"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3C58CE-4C3B-4415-A657-E7DB4BBED884}" type="datetimeFigureOut">
              <a:rPr lang="en-US" smtClean="0"/>
              <a:pPr/>
              <a:t>5/28/2013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3C58CE-4C3B-4415-A657-E7DB4BBED884}" type="datetimeFigureOut">
              <a:rPr lang="en-US" smtClean="0"/>
              <a:pPr/>
              <a:t>5/28/2013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58CE-4C3B-4415-A657-E7DB4BBED884}" type="datetimeFigureOut">
              <a:rPr lang="en-US" smtClean="0"/>
              <a:pPr/>
              <a:t>5/28/2013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3C58CE-4C3B-4415-A657-E7DB4BBED884}"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4D098A-4984-46D0-96D6-B606696EAE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3C58CE-4C3B-4415-A657-E7DB4BBED884}"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A4D098A-4984-46D0-96D6-B606696EAE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3C58CE-4C3B-4415-A657-E7DB4BBED884}" type="datetimeFigureOut">
              <a:rPr lang="en-US" smtClean="0"/>
              <a:pPr/>
              <a:t>5/28/2013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4D098A-4984-46D0-96D6-B606696EAE8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MONETARY POLICY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fontScale="90000"/>
          </a:bodyPr>
          <a:lstStyle/>
          <a:p>
            <a:r>
              <a:rPr lang="en-US" b="1" dirty="0" smtClean="0"/>
              <a:t>LIMITATIONS AND PROBLEMS OF MONETARY POLICY</a:t>
            </a:r>
            <a:endParaRPr lang="en-US" b="1"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LIMITATIONS- </a:t>
            </a:r>
          </a:p>
          <a:p>
            <a:pPr algn="just">
              <a:buNone/>
            </a:pPr>
            <a:r>
              <a:rPr lang="en-US" dirty="0" smtClean="0"/>
              <a:t>   Monetary policy has been defined as a policy of the central bank to control the money supply for achieving the objectives of general economic policy. This implies that the problem of monetary policy is the determination of the optimal quantity of money, or in dynamic conditions, the optimal rate of growth of the money stock. But in actual practice, it is difficult not only to define but also to determine the optimal money stock.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LIMITATIONS AND PROBLEMS OF MONETARY POLICY……..contd.</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So in real world monetary policy faces a number of problems which reduces its scope and effectiveness, which are-</a:t>
            </a:r>
          </a:p>
          <a:p>
            <a:r>
              <a:rPr lang="en-US" dirty="0" smtClean="0"/>
              <a:t>Conflicting Goals</a:t>
            </a:r>
          </a:p>
          <a:p>
            <a:r>
              <a:rPr lang="en-US" dirty="0" smtClean="0"/>
              <a:t>Lags in Monetary Policy:</a:t>
            </a:r>
          </a:p>
          <a:p>
            <a:pPr>
              <a:buNone/>
            </a:pPr>
            <a:r>
              <a:rPr lang="en-US" dirty="0" smtClean="0"/>
              <a:t>        1. Recognition Time Lag</a:t>
            </a:r>
          </a:p>
          <a:p>
            <a:pPr>
              <a:buNone/>
            </a:pPr>
            <a:r>
              <a:rPr lang="en-US" dirty="0" smtClean="0"/>
              <a:t>        2. Action Time Lag</a:t>
            </a:r>
          </a:p>
          <a:p>
            <a:pPr>
              <a:buNone/>
            </a:pPr>
            <a:r>
              <a:rPr lang="en-US" dirty="0" smtClean="0"/>
              <a:t>        3. Inside Time Lag</a:t>
            </a:r>
          </a:p>
          <a:p>
            <a:pPr>
              <a:buNone/>
            </a:pPr>
            <a:r>
              <a:rPr lang="en-US" dirty="0" smtClean="0"/>
              <a:t>        4. Outside Time Lag</a:t>
            </a:r>
          </a:p>
          <a:p>
            <a:r>
              <a:rPr lang="en-US" dirty="0" smtClean="0"/>
              <a:t>Changes in Velocity of Money:</a:t>
            </a:r>
          </a:p>
          <a:p>
            <a:pPr>
              <a:buNone/>
            </a:pPr>
            <a:r>
              <a:rPr lang="en-US" dirty="0" smtClean="0"/>
              <a:t>Velocity of money can vary in number of ways-----</a:t>
            </a:r>
          </a:p>
          <a:p>
            <a:pPr>
              <a:buNone/>
            </a:pPr>
            <a:r>
              <a:rPr lang="en-US" dirty="0" smtClean="0"/>
              <a:t>Development of NBFIs</a:t>
            </a:r>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LIMITATIONS AND PROBLEMS OF MONETARY POLICY……..contd.</a:t>
            </a:r>
            <a:endParaRPr lang="en-US" dirty="0"/>
          </a:p>
        </p:txBody>
      </p:sp>
      <p:sp>
        <p:nvSpPr>
          <p:cNvPr id="3" name="Content Placeholder 2"/>
          <p:cNvSpPr>
            <a:spLocks noGrp="1"/>
          </p:cNvSpPr>
          <p:nvPr>
            <p:ph idx="1"/>
          </p:nvPr>
        </p:nvSpPr>
        <p:spPr/>
        <p:txBody>
          <a:bodyPr/>
          <a:lstStyle/>
          <a:p>
            <a:pPr>
              <a:buNone/>
            </a:pPr>
            <a:r>
              <a:rPr lang="en-US" dirty="0" smtClean="0"/>
              <a:t>Portfolio Adjustment of Commercial Banks</a:t>
            </a:r>
          </a:p>
          <a:p>
            <a:pPr>
              <a:buNone/>
            </a:pPr>
            <a:r>
              <a:rPr lang="en-US" dirty="0" smtClean="0"/>
              <a:t>Intensive Use of Available Money Supply</a:t>
            </a:r>
          </a:p>
          <a:p>
            <a:r>
              <a:rPr lang="en-US" dirty="0" smtClean="0"/>
              <a:t>Target Problem</a:t>
            </a:r>
          </a:p>
          <a:p>
            <a:r>
              <a:rPr lang="en-US" dirty="0" smtClean="0"/>
              <a:t>Indicator Problem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686800" cy="1313688"/>
          </a:xfrm>
        </p:spPr>
        <p:txBody>
          <a:bodyPr>
            <a:normAutofit fontScale="90000"/>
          </a:bodyPr>
          <a:lstStyle/>
          <a:p>
            <a:r>
              <a:rPr lang="en-US" b="1" dirty="0" smtClean="0"/>
              <a:t>EFFECTIVENESS OF MONETARY POLICY IN BOOM AND INFLATION</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In Boom: </a:t>
            </a:r>
          </a:p>
          <a:p>
            <a:pPr algn="just">
              <a:buNone/>
            </a:pPr>
            <a:r>
              <a:rPr lang="en-US" b="1" dirty="0" smtClean="0"/>
              <a:t>   </a:t>
            </a:r>
            <a:r>
              <a:rPr lang="en-US" dirty="0" smtClean="0"/>
              <a:t>The basic problem during boom time is one of an overly expansion of aggregate demand. An anti-inflationary policy stressed upon reduced money supply and increased interest rate structure. A combination of tight money and credit measures may keep the system in equilibrium at full employment without inflation. </a:t>
            </a:r>
          </a:p>
          <a:p>
            <a:pPr>
              <a:buNone/>
            </a:pPr>
            <a:r>
              <a:rPr lang="en-US" b="1" dirty="0" smtClean="0"/>
              <a:t>We can follow the following measures to control the supply of money:</a:t>
            </a:r>
          </a:p>
          <a:p>
            <a:pPr>
              <a:buNone/>
            </a:pPr>
            <a:r>
              <a:rPr lang="en-US" dirty="0" smtClean="0"/>
              <a:t>1. Changes in the velocity of money</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a:bodyPr>
          <a:lstStyle/>
          <a:p>
            <a:r>
              <a:rPr lang="en-US" sz="4000" b="1" dirty="0" smtClean="0"/>
              <a:t>EFFECTIVENESS OF MONETARY POLICY IN BOOM AND INFLATION…….contd.</a:t>
            </a:r>
            <a:endParaRPr lang="en-US" sz="4000" dirty="0"/>
          </a:p>
        </p:txBody>
      </p:sp>
      <p:sp>
        <p:nvSpPr>
          <p:cNvPr id="3" name="Content Placeholder 2"/>
          <p:cNvSpPr>
            <a:spLocks noGrp="1"/>
          </p:cNvSpPr>
          <p:nvPr>
            <p:ph idx="1"/>
          </p:nvPr>
        </p:nvSpPr>
        <p:spPr/>
        <p:txBody>
          <a:bodyPr/>
          <a:lstStyle/>
          <a:p>
            <a:pPr>
              <a:buNone/>
            </a:pPr>
            <a:r>
              <a:rPr lang="en-US" dirty="0" smtClean="0"/>
              <a:t>2. Commercial bank portfolio adjustment</a:t>
            </a:r>
          </a:p>
          <a:p>
            <a:pPr>
              <a:buNone/>
            </a:pPr>
            <a:r>
              <a:rPr lang="en-US" dirty="0" smtClean="0"/>
              <a:t>3. Growth of NBFIs</a:t>
            </a:r>
          </a:p>
          <a:p>
            <a:pPr>
              <a:buNone/>
            </a:pPr>
            <a:r>
              <a:rPr lang="en-US" dirty="0" smtClean="0"/>
              <a:t>4. Evolution of methods of more effective use of available funds</a:t>
            </a:r>
          </a:p>
          <a:p>
            <a:pPr>
              <a:buNone/>
            </a:pPr>
            <a:r>
              <a:rPr lang="en-US" dirty="0" smtClean="0"/>
              <a:t>5. Risk </a:t>
            </a:r>
            <a:r>
              <a:rPr lang="en-US" dirty="0" err="1" smtClean="0"/>
              <a:t>destabilisation</a:t>
            </a:r>
            <a:endParaRPr lang="en-US" dirty="0" smtClean="0"/>
          </a:p>
          <a:p>
            <a:pPr>
              <a:buNone/>
            </a:pPr>
            <a:r>
              <a:rPr lang="en-US" dirty="0" smtClean="0"/>
              <a:t>6. Debt management operations</a:t>
            </a:r>
          </a:p>
          <a:p>
            <a:pPr>
              <a:buNone/>
            </a:pPr>
            <a:r>
              <a:rPr lang="en-US" dirty="0" smtClean="0"/>
              <a:t>7. Discriminatory Effect</a:t>
            </a:r>
          </a:p>
          <a:p>
            <a:pPr>
              <a:buNone/>
            </a:pPr>
            <a:r>
              <a:rPr lang="en-US" dirty="0" smtClean="0"/>
              <a:t>8. Uncertainty concerning appropriate monetary policy.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r>
              <a:rPr lang="en-US" sz="6600" smtClean="0"/>
              <a:t>          THE </a:t>
            </a:r>
            <a:r>
              <a:rPr lang="en-US" sz="6600" dirty="0" smtClean="0"/>
              <a:t>END</a:t>
            </a:r>
            <a:endParaRPr lang="en-US" sz="6600" b="1" dirty="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MEANING OF MONETARY POLICY</a:t>
            </a:r>
            <a:endParaRPr lang="en-US" b="1" dirty="0"/>
          </a:p>
        </p:txBody>
      </p:sp>
      <p:sp>
        <p:nvSpPr>
          <p:cNvPr id="3" name="Content Placeholder 2"/>
          <p:cNvSpPr>
            <a:spLocks noGrp="1"/>
          </p:cNvSpPr>
          <p:nvPr>
            <p:ph idx="1"/>
          </p:nvPr>
        </p:nvSpPr>
        <p:spPr/>
        <p:txBody>
          <a:bodyPr>
            <a:normAutofit/>
          </a:bodyPr>
          <a:lstStyle/>
          <a:p>
            <a:pPr algn="just">
              <a:buNone/>
            </a:pPr>
            <a:r>
              <a:rPr lang="en-US" dirty="0" smtClean="0"/>
              <a:t>   </a:t>
            </a:r>
            <a:r>
              <a:rPr lang="en-US" b="1" u="sng" dirty="0" smtClean="0"/>
              <a:t>Introduction</a:t>
            </a:r>
            <a:r>
              <a:rPr lang="en-US" dirty="0" smtClean="0"/>
              <a:t>- Monetary policy is concerned with the changes in the supply of money and credit. It refers to the policy measures undertaken by the government or the central bank to influence the availability, cost and use of money and credit with the help of monetary techniques to achieve specific objectives. It aims to influence two major variables:</a:t>
            </a:r>
          </a:p>
          <a:p>
            <a:pPr>
              <a:buNone/>
            </a:pPr>
            <a:r>
              <a:rPr lang="en-US" dirty="0" smtClean="0"/>
              <a:t>    1. Money or Credit Supply</a:t>
            </a:r>
          </a:p>
          <a:p>
            <a:pPr>
              <a:buNone/>
            </a:pPr>
            <a:r>
              <a:rPr lang="en-US" dirty="0" smtClean="0"/>
              <a:t>    2. The rate of interest.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DEFINITIONS</a:t>
            </a:r>
            <a:endParaRPr lang="en-US" b="1" dirty="0"/>
          </a:p>
        </p:txBody>
      </p:sp>
      <p:sp>
        <p:nvSpPr>
          <p:cNvPr id="3" name="Content Placeholder 2"/>
          <p:cNvSpPr>
            <a:spLocks noGrp="1"/>
          </p:cNvSpPr>
          <p:nvPr>
            <p:ph idx="1"/>
          </p:nvPr>
        </p:nvSpPr>
        <p:spPr/>
        <p:txBody>
          <a:bodyPr>
            <a:normAutofit/>
          </a:bodyPr>
          <a:lstStyle/>
          <a:p>
            <a:endParaRPr lang="en-US" dirty="0" smtClean="0"/>
          </a:p>
          <a:p>
            <a:pPr algn="just"/>
            <a:r>
              <a:rPr lang="en-US" dirty="0" smtClean="0"/>
              <a:t>“</a:t>
            </a:r>
            <a:r>
              <a:rPr lang="en-US" i="1" dirty="0" smtClean="0"/>
              <a:t>the management of the expansion and contraction of the volume of money in circulation for the explicit purpose of attaining a specific objectives such as full employment,” </a:t>
            </a:r>
            <a:r>
              <a:rPr lang="en-US" b="1" i="1" u="sng" dirty="0" smtClean="0"/>
              <a:t>by R.P. Kent</a:t>
            </a:r>
          </a:p>
          <a:p>
            <a:endParaRPr lang="en-US" b="1" i="1" u="sng" dirty="0" smtClean="0"/>
          </a:p>
          <a:p>
            <a:pPr algn="just"/>
            <a:r>
              <a:rPr lang="en-US" b="1" i="1" u="sng" dirty="0" smtClean="0"/>
              <a:t>According to Shapiro</a:t>
            </a:r>
            <a:r>
              <a:rPr lang="en-US" b="1" i="1" dirty="0" smtClean="0"/>
              <a:t>,</a:t>
            </a:r>
          </a:p>
          <a:p>
            <a:pPr algn="just">
              <a:buNone/>
            </a:pPr>
            <a:r>
              <a:rPr lang="en-US" b="1" i="1" dirty="0" smtClean="0"/>
              <a:t> </a:t>
            </a:r>
            <a:r>
              <a:rPr lang="en-US" b="1" i="1" dirty="0" smtClean="0"/>
              <a:t>   “</a:t>
            </a:r>
            <a:r>
              <a:rPr lang="en-US" i="1" dirty="0" smtClean="0"/>
              <a:t> </a:t>
            </a:r>
            <a:r>
              <a:rPr lang="en-US" i="1" dirty="0" smtClean="0"/>
              <a:t>Monetary Policy is the exercise of the central bank’s control over the money supply as an instrument for achieving the objectives of economic policy.”</a:t>
            </a:r>
          </a:p>
          <a:p>
            <a:pPr>
              <a:buNone/>
            </a:pPr>
            <a:endParaRPr lang="en-US" i="1" dirty="0" smtClean="0"/>
          </a:p>
          <a:p>
            <a:endParaRPr lang="en-US"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p:txBody>
          <a:bodyPr/>
          <a:lstStyle/>
          <a:p>
            <a:pPr>
              <a:buNone/>
            </a:pPr>
            <a:r>
              <a:rPr lang="en-US" b="1" dirty="0" smtClean="0"/>
              <a:t>Various objectives or goals of monetary policy are:</a:t>
            </a:r>
          </a:p>
          <a:p>
            <a:r>
              <a:rPr lang="en-US" dirty="0" smtClean="0"/>
              <a:t>Neutrality of money</a:t>
            </a:r>
          </a:p>
          <a:p>
            <a:r>
              <a:rPr lang="en-US" dirty="0" smtClean="0"/>
              <a:t>Exchange stability</a:t>
            </a:r>
          </a:p>
          <a:p>
            <a:r>
              <a:rPr lang="en-US" dirty="0" smtClean="0"/>
              <a:t>Price stability</a:t>
            </a:r>
          </a:p>
          <a:p>
            <a:r>
              <a:rPr lang="en-US" dirty="0" smtClean="0"/>
              <a:t>Full Employment</a:t>
            </a:r>
          </a:p>
          <a:p>
            <a:r>
              <a:rPr lang="en-US" dirty="0" smtClean="0"/>
              <a:t>Economic growth</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fontScale="90000"/>
          </a:bodyPr>
          <a:lstStyle/>
          <a:p>
            <a:r>
              <a:rPr lang="en-US" b="1" dirty="0" smtClean="0"/>
              <a:t>INSTRUMENTS OF MONETARY POLICY</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   The monetary authority can influence the level of aggregate demand for the purpose of achieving specific economic objectives through three prime levers:</a:t>
            </a:r>
          </a:p>
          <a:p>
            <a:pPr>
              <a:buNone/>
            </a:pPr>
            <a:r>
              <a:rPr lang="en-US" dirty="0" smtClean="0"/>
              <a:t>   1</a:t>
            </a:r>
            <a:r>
              <a:rPr lang="en-US" dirty="0" smtClean="0"/>
              <a:t>. Supply of Money</a:t>
            </a:r>
          </a:p>
          <a:p>
            <a:pPr>
              <a:buNone/>
            </a:pPr>
            <a:r>
              <a:rPr lang="en-US" dirty="0" smtClean="0"/>
              <a:t>  2</a:t>
            </a:r>
            <a:r>
              <a:rPr lang="en-US" dirty="0" smtClean="0"/>
              <a:t>. Cost of Money</a:t>
            </a:r>
          </a:p>
          <a:p>
            <a:pPr>
              <a:buNone/>
            </a:pPr>
            <a:r>
              <a:rPr lang="en-US" dirty="0" smtClean="0"/>
              <a:t>  3</a:t>
            </a:r>
            <a:r>
              <a:rPr lang="en-US" dirty="0" smtClean="0"/>
              <a:t>. Availability of Credit</a:t>
            </a:r>
          </a:p>
          <a:p>
            <a:pPr algn="just">
              <a:buNone/>
            </a:pPr>
            <a:r>
              <a:rPr lang="en-US" dirty="0" smtClean="0"/>
              <a:t>   The instruments of monetary policy are the devices through which supply and cost of money and availability of credit can be affected in Qualitative or Quantitative terms.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QUANTITATIVE AND QUALITATIVE INSTRUMENTS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Bank rate</a:t>
            </a:r>
          </a:p>
          <a:p>
            <a:r>
              <a:rPr lang="en-US" dirty="0" smtClean="0"/>
              <a:t>Open Market Operations</a:t>
            </a:r>
          </a:p>
          <a:p>
            <a:r>
              <a:rPr lang="en-US" dirty="0" smtClean="0"/>
              <a:t>Variations in Reserve Requirements</a:t>
            </a:r>
          </a:p>
          <a:p>
            <a:r>
              <a:rPr lang="en-US" dirty="0" smtClean="0"/>
              <a:t>Ceiling on Advances</a:t>
            </a:r>
          </a:p>
          <a:p>
            <a:r>
              <a:rPr lang="en-US" dirty="0" smtClean="0"/>
              <a:t>Advances Directives</a:t>
            </a:r>
          </a:p>
          <a:p>
            <a:r>
              <a:rPr lang="en-US" dirty="0" smtClean="0"/>
              <a:t>Moral suasion</a:t>
            </a:r>
          </a:p>
          <a:p>
            <a:r>
              <a:rPr lang="en-US" dirty="0" smtClean="0"/>
              <a:t>Consumer Credit Regulations</a:t>
            </a:r>
          </a:p>
          <a:p>
            <a:pPr algn="just">
              <a:buNone/>
            </a:pPr>
            <a:r>
              <a:rPr lang="en-US" dirty="0" smtClean="0"/>
              <a:t>   These instruments influence upon supply, cost  and availability of money which ultimately shape the pattern of variations in the level of  aggregate demand and the general level of economic activity.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fontScale="90000"/>
          </a:bodyPr>
          <a:lstStyle/>
          <a:p>
            <a:r>
              <a:rPr lang="en-US" b="1" dirty="0" smtClean="0"/>
              <a:t>ROLE OF MONETARY POLICY IN DEVELOPING COUNTRIES</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Developing versus Developed Economies</a:t>
            </a:r>
            <a:r>
              <a:rPr lang="en-US" dirty="0" smtClean="0"/>
              <a:t>-</a:t>
            </a:r>
          </a:p>
          <a:p>
            <a:pPr algn="just">
              <a:buNone/>
            </a:pPr>
            <a:r>
              <a:rPr lang="en-US" dirty="0" smtClean="0"/>
              <a:t>   The monetary policy in a developing economy will have to be quite different from that of a developed economy mainly due to different economic conditions and requirements of the two types of economies.  </a:t>
            </a:r>
          </a:p>
          <a:p>
            <a:pPr algn="just">
              <a:buNone/>
            </a:pPr>
            <a:r>
              <a:rPr lang="en-US" dirty="0" smtClean="0"/>
              <a:t>   A developed economy may adopt full employment or price stability or exchange stability as a goal of the monetary policy. But in developing economy economic growth is the primary and basic necessity. Thus, in a developing economy the monetary policy should aim at promoting economic growth.</a:t>
            </a:r>
          </a:p>
          <a:p>
            <a:pPr>
              <a:buNone/>
            </a:pP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686800" cy="1466088"/>
          </a:xfrm>
        </p:spPr>
        <p:txBody>
          <a:bodyPr>
            <a:normAutofit fontScale="90000"/>
          </a:bodyPr>
          <a:lstStyle/>
          <a:p>
            <a:r>
              <a:rPr lang="en-US" b="1" dirty="0" smtClean="0"/>
              <a:t>ROLE OF MONETARY POLICY IN DEVELOPING COUNTRIES….contd.</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b="1" dirty="0" smtClean="0"/>
              <a:t>    M</a:t>
            </a:r>
            <a:r>
              <a:rPr lang="en-US" b="1" u="sng" dirty="0" smtClean="0"/>
              <a:t>onetary Policy can serve the following developmental requirements of developing economies:</a:t>
            </a:r>
          </a:p>
          <a:p>
            <a:r>
              <a:rPr lang="en-US" dirty="0" smtClean="0"/>
              <a:t>Developmental Role</a:t>
            </a:r>
          </a:p>
          <a:p>
            <a:r>
              <a:rPr lang="en-US" dirty="0" smtClean="0"/>
              <a:t>Creation and Expansion of financial Institutions</a:t>
            </a:r>
          </a:p>
          <a:p>
            <a:r>
              <a:rPr lang="en-US" dirty="0" smtClean="0"/>
              <a:t>Effective Central Banking</a:t>
            </a:r>
          </a:p>
          <a:p>
            <a:r>
              <a:rPr lang="en-US" dirty="0" smtClean="0"/>
              <a:t>Integration of Organised and Unorganized Money Market</a:t>
            </a:r>
          </a:p>
          <a:p>
            <a:r>
              <a:rPr lang="en-US" dirty="0" smtClean="0"/>
              <a:t>Developing Banking Habits</a:t>
            </a:r>
          </a:p>
          <a:p>
            <a:r>
              <a:rPr lang="en-US" dirty="0" smtClean="0"/>
              <a:t>Monetisation of Economy</a:t>
            </a:r>
          </a:p>
          <a:p>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US" b="1" dirty="0" smtClean="0"/>
              <a:t>ROLE OF MONETARY POLICY IN DEVELOPING COUNTRIES….contd.</a:t>
            </a:r>
            <a:endParaRPr lang="en-US" dirty="0"/>
          </a:p>
        </p:txBody>
      </p:sp>
      <p:sp>
        <p:nvSpPr>
          <p:cNvPr id="3" name="Content Placeholder 2"/>
          <p:cNvSpPr>
            <a:spLocks noGrp="1"/>
          </p:cNvSpPr>
          <p:nvPr>
            <p:ph idx="1"/>
          </p:nvPr>
        </p:nvSpPr>
        <p:spPr/>
        <p:txBody>
          <a:bodyPr/>
          <a:lstStyle/>
          <a:p>
            <a:r>
              <a:rPr lang="en-US" dirty="0" smtClean="0"/>
              <a:t>Integrated Interest Rate Structure</a:t>
            </a:r>
          </a:p>
          <a:p>
            <a:r>
              <a:rPr lang="en-US" dirty="0" smtClean="0"/>
              <a:t>Debt Management</a:t>
            </a:r>
          </a:p>
          <a:p>
            <a:r>
              <a:rPr lang="en-US" dirty="0" smtClean="0"/>
              <a:t>Maintaining Equilibrium in Balance of Payments</a:t>
            </a:r>
          </a:p>
          <a:p>
            <a:r>
              <a:rPr lang="en-US" dirty="0" smtClean="0"/>
              <a:t>Controlling Inflationary Pressures</a:t>
            </a:r>
          </a:p>
          <a:p>
            <a:r>
              <a:rPr lang="en-US" dirty="0" smtClean="0"/>
              <a:t>Long Term Loans for Industrial Development</a:t>
            </a:r>
          </a:p>
          <a:p>
            <a:r>
              <a:rPr lang="en-US" dirty="0" smtClean="0"/>
              <a:t>Reforming Rural Credit System</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815</Words>
  <Application>Microsoft Office PowerPoint</Application>
  <PresentationFormat>On-screen Show (4:3)</PresentationFormat>
  <Paragraphs>94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MONETARY POLICY</vt:lpstr>
      <vt:lpstr>MEANING OF MONETARY POLICY</vt:lpstr>
      <vt:lpstr>DEFINITIONS</vt:lpstr>
      <vt:lpstr>OBJECTIVES</vt:lpstr>
      <vt:lpstr>INSTRUMENTS OF MONETARY POLICY</vt:lpstr>
      <vt:lpstr>QUANTITATIVE AND QUALITATIVE INSTRUMENTS</vt:lpstr>
      <vt:lpstr>ROLE OF MONETARY POLICY IN DEVELOPING COUNTRIES</vt:lpstr>
      <vt:lpstr>ROLE OF MONETARY POLICY IN DEVELOPING COUNTRIES….contd.</vt:lpstr>
      <vt:lpstr>ROLE OF MONETARY POLICY IN DEVELOPING COUNTRIES….contd.</vt:lpstr>
      <vt:lpstr>LIMITATIONS AND PROBLEMS OF MONETARY POLICY</vt:lpstr>
      <vt:lpstr>LIMITATIONS AND PROBLEMS OF MONETARY POLICY……..contd.</vt:lpstr>
      <vt:lpstr>LIMITATIONS AND PROBLEMS OF MONETARY POLICY……..contd.</vt:lpstr>
      <vt:lpstr>EFFECTIVENESS OF MONETARY POLICY IN BOOM AND INFLATION</vt:lpstr>
      <vt:lpstr>EFFECTIVENESS OF MONETARY POLICY IN BOOM AND INFLATION…….contd.</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MONETARY POLICY</dc:title>
  <dc:creator>q`dell</dc:creator>
  <cp:lastModifiedBy>q`dell</cp:lastModifiedBy>
  <cp:revision>21</cp:revision>
  <dcterms:created xsi:type="dcterms:W3CDTF">2013-05-28T08:28:28Z</dcterms:created>
  <dcterms:modified xsi:type="dcterms:W3CDTF">2013-05-28T16:01:40Z</dcterms:modified>
</cp:coreProperties>
</file>