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9" r:id="rId4"/>
    <p:sldId id="258" r:id="rId5"/>
    <p:sldId id="260" r:id="rId6"/>
    <p:sldId id="281" r:id="rId7"/>
    <p:sldId id="262" r:id="rId8"/>
    <p:sldId id="264" r:id="rId9"/>
    <p:sldId id="266" r:id="rId10"/>
    <p:sldId id="269" r:id="rId11"/>
    <p:sldId id="271" r:id="rId12"/>
    <p:sldId id="276" r:id="rId13"/>
    <p:sldId id="274" r:id="rId14"/>
    <p:sldId id="275" r:id="rId15"/>
    <p:sldId id="278" r:id="rId16"/>
    <p:sldId id="279" r:id="rId17"/>
    <p:sldId id="28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432" autoAdjust="0"/>
    <p:restoredTop sz="94660"/>
  </p:normalViewPr>
  <p:slideViewPr>
    <p:cSldViewPr>
      <p:cViewPr>
        <p:scale>
          <a:sx n="68" d="100"/>
          <a:sy n="68" d="100"/>
        </p:scale>
        <p:origin x="-252"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9/4/2010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9/4/2010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9/4/2010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9/4/2010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9/4/2010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Some guidelines</a:t>
            </a:r>
            <a:endParaRPr lang="en-IN" dirty="0"/>
          </a:p>
        </p:txBody>
      </p:sp>
      <p:sp>
        <p:nvSpPr>
          <p:cNvPr id="2" name="Title 1"/>
          <p:cNvSpPr>
            <a:spLocks noGrp="1"/>
          </p:cNvSpPr>
          <p:nvPr>
            <p:ph type="ctrTitle"/>
          </p:nvPr>
        </p:nvSpPr>
        <p:spPr/>
        <p:txBody>
          <a:bodyPr/>
          <a:lstStyle/>
          <a:p>
            <a:r>
              <a:rPr lang="en-US" dirty="0" smtClean="0"/>
              <a:t>Writing for eye </a:t>
            </a:r>
            <a:r>
              <a:rPr lang="en-US" dirty="0" err="1" smtClean="0"/>
              <a:t>vs</a:t>
            </a:r>
            <a:r>
              <a:rPr lang="en-US" dirty="0" smtClean="0"/>
              <a:t> writing for ear</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4419600" cy="6217087"/>
          </a:xfrm>
          <a:prstGeom prst="rect">
            <a:avLst/>
          </a:prstGeom>
        </p:spPr>
        <p:txBody>
          <a:bodyPr wrap="square">
            <a:spAutoFit/>
          </a:bodyPr>
          <a:lstStyle/>
          <a:p>
            <a:r>
              <a:rPr lang="en-IN" b="1" dirty="0" smtClean="0"/>
              <a:t>USE ACTIVE VERBS.</a:t>
            </a:r>
            <a:endParaRPr lang="en-IN" dirty="0" smtClean="0"/>
          </a:p>
          <a:p>
            <a:pPr>
              <a:buFont typeface="Wingdings" pitchFamily="2" charset="2"/>
              <a:buChar char="q"/>
            </a:pPr>
            <a:r>
              <a:rPr lang="en-IN" sz="2000" dirty="0" smtClean="0">
                <a:latin typeface="Arial" pitchFamily="34" charset="0"/>
                <a:cs typeface="Arial" pitchFamily="34" charset="0"/>
              </a:rPr>
              <a:t>In the English language, there are "active" verbs and "passive" verbs. </a:t>
            </a:r>
          </a:p>
          <a:p>
            <a:pPr>
              <a:buFont typeface="Wingdings" pitchFamily="2" charset="2"/>
              <a:buChar char="q"/>
            </a:pPr>
            <a:endParaRPr lang="en-IN" sz="2000" dirty="0" smtClean="0">
              <a:latin typeface="Arial" pitchFamily="34" charset="0"/>
              <a:cs typeface="Arial" pitchFamily="34" charset="0"/>
            </a:endParaRPr>
          </a:p>
          <a:p>
            <a:pPr>
              <a:buFont typeface="Wingdings" pitchFamily="2" charset="2"/>
              <a:buChar char="q"/>
            </a:pPr>
            <a:r>
              <a:rPr lang="en-IN" sz="2000" dirty="0" smtClean="0">
                <a:latin typeface="Arial" pitchFamily="34" charset="0"/>
                <a:cs typeface="Arial" pitchFamily="34" charset="0"/>
              </a:rPr>
              <a:t>Active verbs are better for listeners. They are clearer, more direct, and easier to understand.</a:t>
            </a:r>
          </a:p>
          <a:p>
            <a:pPr>
              <a:buFont typeface="Wingdings" pitchFamily="2" charset="2"/>
              <a:buChar char="q"/>
            </a:pPr>
            <a:endParaRPr lang="en-IN" sz="2000" dirty="0" smtClean="0">
              <a:latin typeface="Arial" pitchFamily="34" charset="0"/>
              <a:cs typeface="Arial" pitchFamily="34" charset="0"/>
            </a:endParaRPr>
          </a:p>
          <a:p>
            <a:pPr>
              <a:buFont typeface="Wingdings" pitchFamily="2" charset="2"/>
              <a:buChar char="q"/>
            </a:pPr>
            <a:r>
              <a:rPr lang="en-IN" sz="2000" dirty="0" smtClean="0">
                <a:latin typeface="Arial" pitchFamily="34" charset="0"/>
                <a:cs typeface="Arial" pitchFamily="34" charset="0"/>
              </a:rPr>
              <a:t> For example, to the right is a sentence with a passive verb, "was hit”</a:t>
            </a:r>
          </a:p>
          <a:p>
            <a:pPr>
              <a:buFont typeface="Wingdings" pitchFamily="2" charset="2"/>
              <a:buChar char="q"/>
            </a:pPr>
            <a:r>
              <a:rPr lang="en-IN" sz="2000" dirty="0" smtClean="0">
                <a:latin typeface="Arial" pitchFamily="34" charset="0"/>
                <a:cs typeface="Arial" pitchFamily="34" charset="0"/>
              </a:rPr>
              <a:t>Who did the action? The car. What did it do? It hit. Who did it hit? The boy.</a:t>
            </a:r>
          </a:p>
          <a:p>
            <a:endParaRPr lang="en-IN" sz="2000" dirty="0" smtClean="0">
              <a:latin typeface="Arial" pitchFamily="34" charset="0"/>
              <a:cs typeface="Arial" pitchFamily="34" charset="0"/>
            </a:endParaRPr>
          </a:p>
          <a:p>
            <a:pPr>
              <a:buFont typeface="Wingdings" pitchFamily="2" charset="2"/>
              <a:buChar char="q"/>
            </a:pPr>
            <a:r>
              <a:rPr lang="en-IN" sz="2000" dirty="0" smtClean="0">
                <a:latin typeface="Arial" pitchFamily="34" charset="0"/>
                <a:cs typeface="Arial" pitchFamily="34" charset="0"/>
              </a:rPr>
              <a:t> So it would be much easier for a listener to understand if you just said it more directly. Like the sentence to the right. It's short and direct.</a:t>
            </a:r>
          </a:p>
          <a:p>
            <a:pPr>
              <a:buFont typeface="Wingdings" pitchFamily="2" charset="2"/>
              <a:buChar char="q"/>
            </a:pPr>
            <a:endParaRPr lang="en-IN" sz="2000" dirty="0">
              <a:latin typeface="Arial" pitchFamily="34" charset="0"/>
              <a:cs typeface="Arial" pitchFamily="34" charset="0"/>
            </a:endParaRPr>
          </a:p>
        </p:txBody>
      </p:sp>
      <p:sp>
        <p:nvSpPr>
          <p:cNvPr id="3" name="Rectangle 2"/>
          <p:cNvSpPr/>
          <p:nvPr/>
        </p:nvSpPr>
        <p:spPr>
          <a:xfrm>
            <a:off x="5334000" y="533400"/>
            <a:ext cx="3200400" cy="2677656"/>
          </a:xfrm>
          <a:prstGeom prst="rect">
            <a:avLst/>
          </a:prstGeom>
        </p:spPr>
        <p:txBody>
          <a:bodyPr wrap="square">
            <a:spAutoFit/>
          </a:bodyPr>
          <a:lstStyle/>
          <a:p>
            <a:r>
              <a:rPr lang="en-IN" sz="2800" b="1" dirty="0" smtClean="0">
                <a:solidFill>
                  <a:schemeClr val="accent3">
                    <a:lumMod val="75000"/>
                  </a:schemeClr>
                </a:solidFill>
                <a:latin typeface="Andalus" pitchFamily="18" charset="-78"/>
                <a:cs typeface="Andalus" pitchFamily="18" charset="-78"/>
              </a:rPr>
              <a:t>The boy was hit by the car.</a:t>
            </a:r>
          </a:p>
          <a:p>
            <a:endParaRPr lang="en-IN" sz="2800" b="1" dirty="0" smtClean="0">
              <a:solidFill>
                <a:schemeClr val="accent3">
                  <a:lumMod val="75000"/>
                </a:schemeClr>
              </a:solidFill>
              <a:latin typeface="Andalus" pitchFamily="18" charset="-78"/>
              <a:cs typeface="Andalus" pitchFamily="18" charset="-78"/>
            </a:endParaRPr>
          </a:p>
          <a:p>
            <a:r>
              <a:rPr lang="en-US" sz="2800" b="1" dirty="0" smtClean="0">
                <a:solidFill>
                  <a:schemeClr val="accent3">
                    <a:lumMod val="75000"/>
                  </a:schemeClr>
                </a:solidFill>
                <a:latin typeface="Andalus" pitchFamily="18" charset="-78"/>
                <a:cs typeface="Andalus" pitchFamily="18" charset="-78"/>
              </a:rPr>
              <a:t>Or</a:t>
            </a:r>
          </a:p>
          <a:p>
            <a:endParaRPr lang="en-US" sz="2800" b="1" dirty="0" smtClean="0">
              <a:solidFill>
                <a:schemeClr val="accent3">
                  <a:lumMod val="75000"/>
                </a:schemeClr>
              </a:solidFill>
              <a:latin typeface="Andalus" pitchFamily="18" charset="-78"/>
              <a:cs typeface="Andalus" pitchFamily="18" charset="-78"/>
            </a:endParaRPr>
          </a:p>
          <a:p>
            <a:r>
              <a:rPr lang="en-IN" sz="2800" b="1" dirty="0" smtClean="0">
                <a:solidFill>
                  <a:schemeClr val="accent3">
                    <a:lumMod val="75000"/>
                  </a:schemeClr>
                </a:solidFill>
                <a:latin typeface="Andalus" pitchFamily="18" charset="-78"/>
                <a:cs typeface="Andalus" pitchFamily="18" charset="-78"/>
              </a:rPr>
              <a:t>The car hit the boy.</a:t>
            </a:r>
            <a:endParaRPr lang="en-IN" sz="2800" dirty="0">
              <a:solidFill>
                <a:schemeClr val="accent3">
                  <a:lumMod val="75000"/>
                </a:schemeClr>
              </a:solidFill>
              <a:latin typeface="Andalus" pitchFamily="18" charset="-78"/>
              <a:cs typeface="Andalus"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4800600" cy="5170646"/>
          </a:xfrm>
          <a:prstGeom prst="rect">
            <a:avLst/>
          </a:prstGeom>
        </p:spPr>
        <p:txBody>
          <a:bodyPr wrap="square">
            <a:spAutoFit/>
          </a:bodyPr>
          <a:lstStyle/>
          <a:p>
            <a:r>
              <a:rPr lang="en-IN" b="1" dirty="0" smtClean="0">
                <a:latin typeface="Arial Black" pitchFamily="34" charset="0"/>
              </a:rPr>
              <a:t>WATCH OUT FOR "</a:t>
            </a:r>
            <a:r>
              <a:rPr lang="en-IN" b="1" dirty="0" err="1" smtClean="0">
                <a:latin typeface="Arial Black" pitchFamily="34" charset="0"/>
              </a:rPr>
              <a:t>SOUNDALIKES</a:t>
            </a:r>
            <a:r>
              <a:rPr lang="en-IN" b="1" dirty="0" smtClean="0">
                <a:latin typeface="Arial Black" pitchFamily="34" charset="0"/>
              </a:rPr>
              <a:t>".</a:t>
            </a:r>
            <a:endParaRPr lang="en-IN" dirty="0" smtClean="0">
              <a:latin typeface="Arial Black" pitchFamily="34" charset="0"/>
            </a:endParaRPr>
          </a:p>
          <a:p>
            <a:pPr>
              <a:buFont typeface="Wingdings" pitchFamily="2" charset="2"/>
              <a:buChar char="q"/>
            </a:pPr>
            <a:r>
              <a:rPr lang="en-IN" sz="2400" dirty="0" smtClean="0">
                <a:latin typeface="Arial" pitchFamily="34" charset="0"/>
                <a:cs typeface="Arial" pitchFamily="34" charset="0"/>
              </a:rPr>
              <a:t>These are words that readers can SEE are different, but listeners might be confused. For example, read aloud the sentence at right.</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How would a listener know if the last word was "two" or "too?" </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Be careful of "</a:t>
            </a:r>
            <a:r>
              <a:rPr lang="en-IN" sz="2400" dirty="0" err="1" smtClean="0">
                <a:latin typeface="Arial" pitchFamily="34" charset="0"/>
                <a:cs typeface="Arial" pitchFamily="34" charset="0"/>
              </a:rPr>
              <a:t>soundalikes</a:t>
            </a:r>
            <a:r>
              <a:rPr lang="en-IN" sz="2400" dirty="0" smtClean="0">
                <a:latin typeface="Arial" pitchFamily="34" charset="0"/>
                <a:cs typeface="Arial" pitchFamily="34" charset="0"/>
              </a:rPr>
              <a:t>" or your writing might look good on the page, but sound wrong on the radio.</a:t>
            </a:r>
            <a:endParaRPr lang="en-IN" sz="2400" dirty="0">
              <a:latin typeface="Arial" pitchFamily="34" charset="0"/>
              <a:cs typeface="Arial" pitchFamily="34" charset="0"/>
            </a:endParaRPr>
          </a:p>
        </p:txBody>
      </p:sp>
      <p:sp>
        <p:nvSpPr>
          <p:cNvPr id="3" name="Rectangle 2"/>
          <p:cNvSpPr/>
          <p:nvPr/>
        </p:nvSpPr>
        <p:spPr>
          <a:xfrm>
            <a:off x="5334000" y="609600"/>
            <a:ext cx="3505200" cy="1384995"/>
          </a:xfrm>
          <a:prstGeom prst="rect">
            <a:avLst/>
          </a:prstGeom>
        </p:spPr>
        <p:txBody>
          <a:bodyPr wrap="square">
            <a:spAutoFit/>
          </a:bodyPr>
          <a:lstStyle/>
          <a:p>
            <a:r>
              <a:rPr lang="en-IN" sz="2800" dirty="0" smtClean="0">
                <a:solidFill>
                  <a:schemeClr val="accent3">
                    <a:lumMod val="75000"/>
                  </a:schemeClr>
                </a:solidFill>
                <a:latin typeface="Andalus" pitchFamily="18" charset="-78"/>
                <a:cs typeface="Andalus" pitchFamily="18" charset="-78"/>
              </a:rPr>
              <a:t>Yesterday the Yankees won their game and the Mets won two.</a:t>
            </a:r>
            <a:endParaRPr lang="en-IN" sz="2800" dirty="0">
              <a:solidFill>
                <a:schemeClr val="accent3">
                  <a:lumMod val="75000"/>
                </a:schemeClr>
              </a:solidFill>
              <a:latin typeface="Andalus" pitchFamily="18" charset="-78"/>
              <a:cs typeface="Andalus"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5334000" cy="6278642"/>
          </a:xfrm>
          <a:prstGeom prst="rect">
            <a:avLst/>
          </a:prstGeom>
        </p:spPr>
        <p:txBody>
          <a:bodyPr wrap="square">
            <a:spAutoFit/>
          </a:bodyPr>
          <a:lstStyle/>
          <a:p>
            <a:r>
              <a:rPr lang="en-IN" b="1" dirty="0" smtClean="0"/>
              <a:t>READ YOUR WORDS ALOUD.</a:t>
            </a:r>
            <a:endParaRPr lang="en-IN" dirty="0" smtClean="0"/>
          </a:p>
          <a:p>
            <a:pPr>
              <a:buFont typeface="Wingdings" pitchFamily="2" charset="2"/>
              <a:buChar char="q"/>
            </a:pPr>
            <a:r>
              <a:rPr lang="en-IN" sz="2400" dirty="0" smtClean="0">
                <a:latin typeface="Arial" pitchFamily="34" charset="0"/>
                <a:cs typeface="Arial" pitchFamily="34" charset="0"/>
              </a:rPr>
              <a:t>That's the only way to hear how your words sound. </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When you read aloud you can hear problems that your eye doesn't notice, like sentences that are too long, or tongue-twisters like the one to the right.</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An even better idea is to tape record yourself to hear how you sound.</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Remember, what you LOOK LIKE on the radio is not important. How you SOUND is!</a:t>
            </a:r>
            <a:endParaRPr lang="en-IN" sz="2400" dirty="0">
              <a:latin typeface="Arial" pitchFamily="34" charset="0"/>
              <a:cs typeface="Arial" pitchFamily="34" charset="0"/>
            </a:endParaRPr>
          </a:p>
        </p:txBody>
      </p:sp>
      <p:sp>
        <p:nvSpPr>
          <p:cNvPr id="3" name="Rectangle 2"/>
          <p:cNvSpPr/>
          <p:nvPr/>
        </p:nvSpPr>
        <p:spPr>
          <a:xfrm>
            <a:off x="6096000" y="685800"/>
            <a:ext cx="2667000" cy="2062103"/>
          </a:xfrm>
          <a:prstGeom prst="rect">
            <a:avLst/>
          </a:prstGeom>
        </p:spPr>
        <p:txBody>
          <a:bodyPr wrap="square">
            <a:spAutoFit/>
          </a:bodyPr>
          <a:lstStyle/>
          <a:p>
            <a:r>
              <a:rPr lang="en-IN" sz="3200" dirty="0" smtClean="0">
                <a:solidFill>
                  <a:schemeClr val="accent3">
                    <a:lumMod val="75000"/>
                  </a:schemeClr>
                </a:solidFill>
                <a:latin typeface="Andalus" pitchFamily="18" charset="-78"/>
                <a:cs typeface="Andalus" pitchFamily="18" charset="-78"/>
              </a:rPr>
              <a:t>Sarah sold her seashells slowly Saturday.</a:t>
            </a:r>
            <a:endParaRPr lang="en-IN" sz="3200" dirty="0">
              <a:solidFill>
                <a:schemeClr val="accent3">
                  <a:lumMod val="75000"/>
                </a:schemeClr>
              </a:solidFill>
              <a:latin typeface="Andalus" pitchFamily="18" charset="-78"/>
              <a:cs typeface="Andalus"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077200" cy="5909310"/>
          </a:xfrm>
          <a:prstGeom prst="rect">
            <a:avLst/>
          </a:prstGeom>
        </p:spPr>
        <p:txBody>
          <a:bodyPr wrap="square">
            <a:spAutoFit/>
          </a:bodyPr>
          <a:lstStyle/>
          <a:p>
            <a:r>
              <a:rPr lang="en-IN" sz="2000" b="1" dirty="0" smtClean="0">
                <a:latin typeface="Arial Black" pitchFamily="34" charset="0"/>
              </a:rPr>
              <a:t>MARK UP YOUR SCRIPT</a:t>
            </a:r>
          </a:p>
          <a:p>
            <a:pPr>
              <a:buFont typeface="Wingdings" pitchFamily="2" charset="2"/>
              <a:buChar char="q"/>
            </a:pPr>
            <a:r>
              <a:rPr lang="en-IN" sz="2400" dirty="0" smtClean="0">
                <a:latin typeface="Arial" pitchFamily="34" charset="0"/>
                <a:cs typeface="Arial" pitchFamily="34" charset="0"/>
              </a:rPr>
              <a:t>Whatever you write to read aloud is a script.</a:t>
            </a:r>
          </a:p>
          <a:p>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 In every sentence you write, there are some words you want to emphasize by saying them louder or with more energy. </a:t>
            </a:r>
          </a:p>
          <a:p>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Professional announcers and news reporters underline those words so they'll remember. </a:t>
            </a:r>
          </a:p>
          <a:p>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And they make other marks on the script to remember where they want to pause, or where they might need to take a breath. </a:t>
            </a:r>
          </a:p>
          <a:p>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Try "marking up" your writing too. It'll help you remember how you want to sound when you read aloud.</a:t>
            </a:r>
            <a:endParaRPr lang="en-IN" sz="24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28600"/>
            <a:ext cx="8610600" cy="6401753"/>
          </a:xfrm>
          <a:prstGeom prst="rect">
            <a:avLst/>
          </a:prstGeom>
        </p:spPr>
        <p:txBody>
          <a:bodyPr wrap="square">
            <a:spAutoFit/>
          </a:bodyPr>
          <a:lstStyle/>
          <a:p>
            <a:r>
              <a:rPr lang="en-IN" sz="2000" b="1" dirty="0" smtClean="0">
                <a:latin typeface="Arial Black" pitchFamily="34" charset="0"/>
              </a:rPr>
              <a:t>PARAPHRASE MORE, QUOTE LESS.</a:t>
            </a:r>
            <a:r>
              <a:rPr lang="en-IN" sz="2000" dirty="0" smtClean="0">
                <a:latin typeface="Arial Black" pitchFamily="34" charset="0"/>
              </a:rPr>
              <a:t> </a:t>
            </a:r>
          </a:p>
          <a:p>
            <a:pPr>
              <a:buFont typeface="Wingdings" pitchFamily="2" charset="2"/>
              <a:buChar char="q"/>
            </a:pPr>
            <a:r>
              <a:rPr lang="en-IN" sz="2800" dirty="0" smtClean="0">
                <a:latin typeface="Arial" pitchFamily="34" charset="0"/>
                <a:cs typeface="Arial" pitchFamily="34" charset="0"/>
              </a:rPr>
              <a:t>A speaker has trouble indicating a direct quote without pecking the air with the first two fingers of each hand.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Radio broadcasters don't even have that option.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Attribution is also harder. When you use a direct quote, give the attribution at the beginning of the sentence.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For example, instead of writing your quote, followed by "John Smith, Article Title, 2004", write, "As John Smith noted in his 2004 article... (title)," and then follow it with your quote.</a:t>
            </a:r>
            <a:endParaRPr lang="en-IN" sz="28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4062651"/>
          </a:xfrm>
          <a:prstGeom prst="rect">
            <a:avLst/>
          </a:prstGeom>
        </p:spPr>
        <p:txBody>
          <a:bodyPr wrap="square">
            <a:spAutoFit/>
          </a:bodyPr>
          <a:lstStyle/>
          <a:p>
            <a:r>
              <a:rPr lang="en-IN" sz="2400" b="1" dirty="0" smtClean="0">
                <a:latin typeface="Arial Black" pitchFamily="34" charset="0"/>
              </a:rPr>
              <a:t>ROUND OFF AND "VERBALIZE" STATISTICS. </a:t>
            </a:r>
          </a:p>
          <a:p>
            <a:pPr>
              <a:buFont typeface="Wingdings" pitchFamily="2" charset="2"/>
              <a:buChar char="q"/>
            </a:pPr>
            <a:r>
              <a:rPr lang="en-IN" sz="2400" dirty="0" smtClean="0">
                <a:latin typeface="Arial" pitchFamily="34" charset="0"/>
                <a:cs typeface="Arial" pitchFamily="34" charset="0"/>
              </a:rPr>
              <a:t>Rather than saying, "This year's city budget will run $286,726,090,”say, "This year's city budget calls for nearly three hundred million dollars.“</a:t>
            </a:r>
          </a:p>
          <a:p>
            <a:endParaRPr lang="en-IN" dirty="0" smtClean="0"/>
          </a:p>
          <a:p>
            <a:r>
              <a:rPr lang="en-IN" b="1" dirty="0" smtClean="0"/>
              <a:t> </a:t>
            </a:r>
            <a:r>
              <a:rPr lang="en-IN" sz="2400" b="1" dirty="0" smtClean="0">
                <a:latin typeface="Arial Black" pitchFamily="34" charset="0"/>
              </a:rPr>
              <a:t>SPELL OUT NUMBERS.</a:t>
            </a:r>
          </a:p>
          <a:p>
            <a:pPr>
              <a:buFont typeface="Wingdings" pitchFamily="2" charset="2"/>
              <a:buChar char="q"/>
            </a:pPr>
            <a:r>
              <a:rPr lang="en-IN" dirty="0" smtClean="0"/>
              <a:t> </a:t>
            </a:r>
            <a:r>
              <a:rPr lang="en-IN" sz="2400" dirty="0" smtClean="0">
                <a:latin typeface="Arial" pitchFamily="34" charset="0"/>
                <a:cs typeface="Arial" pitchFamily="34" charset="0"/>
              </a:rPr>
              <a:t>Speakers really should look at their copy before they deliver it, but many don't. </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Spelling numbers out helps keep them from stumbling, and also helps make sure the number gets reported accurately.</a:t>
            </a:r>
            <a:endParaRPr lang="en-IN" sz="2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382000" cy="4832092"/>
          </a:xfrm>
          <a:prstGeom prst="rect">
            <a:avLst/>
          </a:prstGeom>
        </p:spPr>
        <p:txBody>
          <a:bodyPr wrap="square">
            <a:spAutoFit/>
          </a:bodyPr>
          <a:lstStyle/>
          <a:p>
            <a:r>
              <a:rPr lang="en-IN" sz="2800" b="1" dirty="0" smtClean="0">
                <a:latin typeface="Arial Black" pitchFamily="34" charset="0"/>
              </a:rPr>
              <a:t>MAKE YOUR STRUCTURE CLEAR.</a:t>
            </a:r>
            <a:r>
              <a:rPr lang="en-IN" sz="2800" dirty="0" smtClean="0">
                <a:latin typeface="Arial Black" pitchFamily="34" charset="0"/>
              </a:rPr>
              <a:t> </a:t>
            </a:r>
          </a:p>
          <a:p>
            <a:pPr>
              <a:buFont typeface="Wingdings" pitchFamily="2" charset="2"/>
              <a:buChar char="q"/>
            </a:pPr>
            <a:r>
              <a:rPr lang="en-IN" sz="2800" dirty="0" smtClean="0">
                <a:latin typeface="Arial" pitchFamily="34" charset="0"/>
                <a:cs typeface="Arial" pitchFamily="34" charset="0"/>
              </a:rPr>
              <a:t>You can develop a story for the eye in a fairly complex way, even using typographic conventions to indicate things such as flashbacks.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Listeners have few such cues.</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 "Signposting" (e.g., "Today we'll consider three reasons to buy a new car. First ... second ... third ...") helps them keep track of the talk, understand the structure, and remember the main points.</a:t>
            </a:r>
            <a:endParaRPr lang="en-IN" sz="28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610600" cy="5970865"/>
          </a:xfrm>
          <a:prstGeom prst="rect">
            <a:avLst/>
          </a:prstGeom>
        </p:spPr>
        <p:txBody>
          <a:bodyPr wrap="square">
            <a:spAutoFit/>
          </a:bodyPr>
          <a:lstStyle/>
          <a:p>
            <a:r>
              <a:rPr lang="en-IN" sz="2800" b="1" dirty="0" smtClean="0">
                <a:latin typeface="Arial Black" pitchFamily="34" charset="0"/>
              </a:rPr>
              <a:t>POLISH BOTH THE INTRODUCTION AND THE CONCLUSION.</a:t>
            </a:r>
          </a:p>
          <a:p>
            <a:endParaRPr lang="en-IN" b="1" dirty="0" smtClean="0"/>
          </a:p>
          <a:p>
            <a:pPr>
              <a:buFont typeface="Wingdings" pitchFamily="2" charset="2"/>
              <a:buChar char="q"/>
            </a:pPr>
            <a:r>
              <a:rPr lang="en-IN" dirty="0" smtClean="0"/>
              <a:t> </a:t>
            </a:r>
            <a:r>
              <a:rPr lang="en-IN" sz="2800" dirty="0" smtClean="0">
                <a:latin typeface="Arial" pitchFamily="34" charset="0"/>
                <a:cs typeface="Arial" pitchFamily="34" charset="0"/>
              </a:rPr>
              <a:t>If you learned to write in journalistic inverted-pyramid style, break the habit for the ear.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Listeners remember the first and last thing they hear more than anything in the middle.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Beginning speech writers tend to work hard on the main message and tack on introductions and conclusions as afterthoughts.</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Remember: people don't talk the way they write. </a:t>
            </a:r>
            <a:endParaRPr lang="en-IN" sz="28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74345"/>
            <a:ext cx="8686800" cy="5262979"/>
          </a:xfrm>
          <a:prstGeom prst="rect">
            <a:avLst/>
          </a:prstGeom>
        </p:spPr>
        <p:txBody>
          <a:bodyPr wrap="square">
            <a:spAutoFit/>
          </a:bodyPr>
          <a:lstStyle/>
          <a:p>
            <a:pPr>
              <a:buFont typeface="Wingdings" pitchFamily="2" charset="2"/>
              <a:buChar char="q"/>
            </a:pPr>
            <a:r>
              <a:rPr lang="en-IN" sz="2800" dirty="0" smtClean="0">
                <a:latin typeface="Arial" pitchFamily="34" charset="0"/>
                <a:cs typeface="Arial" pitchFamily="34" charset="0"/>
              </a:rPr>
              <a:t>People don't write the way they talk.</a:t>
            </a:r>
          </a:p>
          <a:p>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In some ways, writing for the ear requires the same skills as any other format.</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 The ABCs -- </a:t>
            </a:r>
            <a:r>
              <a:rPr lang="en-IN" sz="2800" b="1" dirty="0" smtClean="0">
                <a:latin typeface="Arial" pitchFamily="34" charset="0"/>
                <a:cs typeface="Arial" pitchFamily="34" charset="0"/>
              </a:rPr>
              <a:t>Accuracy, Brevity, and Clarity </a:t>
            </a:r>
            <a:r>
              <a:rPr lang="en-IN" sz="2800" dirty="0" smtClean="0">
                <a:latin typeface="Arial" pitchFamily="34" charset="0"/>
                <a:cs typeface="Arial" pitchFamily="34" charset="0"/>
              </a:rPr>
              <a:t>-- always mark quality writing.</a:t>
            </a:r>
          </a:p>
          <a:p>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 Although most of us learn not to move our lips as we read, we still "hear" ourselves reading in our heads, and so things like rhythm and rhyme and alliteration always matter.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534400" cy="4832092"/>
          </a:xfrm>
          <a:prstGeom prst="rect">
            <a:avLst/>
          </a:prstGeom>
        </p:spPr>
        <p:txBody>
          <a:bodyPr wrap="square">
            <a:spAutoFit/>
          </a:bodyPr>
          <a:lstStyle/>
          <a:p>
            <a:pPr>
              <a:buFont typeface="Wingdings" pitchFamily="2" charset="2"/>
              <a:buChar char="q"/>
            </a:pPr>
            <a:r>
              <a:rPr lang="en-IN" sz="2800" dirty="0" smtClean="0">
                <a:latin typeface="Arial" pitchFamily="34" charset="0"/>
                <a:cs typeface="Arial" pitchFamily="34" charset="0"/>
              </a:rPr>
              <a:t>When you write for the ear, you must remember one important fact:</a:t>
            </a:r>
          </a:p>
          <a:p>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 Listeners don't get a second chance!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READERS who don't understand something can go back and read it again.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LISTENERS can't. Listeners must understand your words the first time, or they're gone forever into the air!</a:t>
            </a:r>
            <a:endParaRPr lang="en-IN"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534400" cy="4524315"/>
          </a:xfrm>
          <a:prstGeom prst="rect">
            <a:avLst/>
          </a:prstGeom>
        </p:spPr>
        <p:txBody>
          <a:bodyPr wrap="square">
            <a:spAutoFit/>
          </a:bodyPr>
          <a:lstStyle/>
          <a:p>
            <a:pPr>
              <a:buFont typeface="Wingdings" pitchFamily="2" charset="2"/>
              <a:buChar char="q"/>
            </a:pPr>
            <a:r>
              <a:rPr lang="en-IN" sz="3200" dirty="0" smtClean="0">
                <a:latin typeface="Arial" pitchFamily="34" charset="0"/>
                <a:cs typeface="Arial" pitchFamily="34" charset="0"/>
              </a:rPr>
              <a:t>Speeches, radio copy, commercials -- anything that ultimately aims at an audience who will hear the final version rather than read it -- have some unique requirements. </a:t>
            </a:r>
          </a:p>
          <a:p>
            <a:pPr>
              <a:buFont typeface="Wingdings" pitchFamily="2" charset="2"/>
              <a:buChar char="q"/>
            </a:pPr>
            <a:endParaRPr lang="en-IN" sz="3200" dirty="0" smtClean="0">
              <a:latin typeface="Arial" pitchFamily="34" charset="0"/>
              <a:cs typeface="Arial" pitchFamily="34" charset="0"/>
            </a:endParaRPr>
          </a:p>
          <a:p>
            <a:pPr>
              <a:buFont typeface="Wingdings" pitchFamily="2" charset="2"/>
              <a:buChar char="q"/>
            </a:pPr>
            <a:r>
              <a:rPr lang="en-IN" sz="3200" dirty="0" smtClean="0">
                <a:latin typeface="Arial" pitchFamily="34" charset="0"/>
                <a:cs typeface="Arial" pitchFamily="34" charset="0"/>
              </a:rPr>
              <a:t>Because you are writing material someone else will read out loud to the final audience, keep this baker's dozen of suggestions in mind when you're writing for the ear.</a:t>
            </a:r>
            <a:endParaRPr lang="en-IN" sz="3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3733800" cy="6217087"/>
          </a:xfrm>
          <a:prstGeom prst="rect">
            <a:avLst/>
          </a:prstGeom>
        </p:spPr>
        <p:txBody>
          <a:bodyPr wrap="square">
            <a:spAutoFit/>
          </a:bodyPr>
          <a:lstStyle/>
          <a:p>
            <a:r>
              <a:rPr lang="en-IN" b="1" dirty="0" smtClean="0">
                <a:latin typeface="Arial Black" pitchFamily="34" charset="0"/>
              </a:rPr>
              <a:t>WRITE LIKE YOU TALK. </a:t>
            </a:r>
            <a:endParaRPr lang="en-IN" dirty="0" smtClean="0">
              <a:latin typeface="Arial Black" pitchFamily="34" charset="0"/>
            </a:endParaRPr>
          </a:p>
          <a:p>
            <a:pPr>
              <a:buFont typeface="Wingdings" pitchFamily="2" charset="2"/>
              <a:buChar char="q"/>
            </a:pPr>
            <a:r>
              <a:rPr lang="en-IN" sz="2000" dirty="0" smtClean="0">
                <a:latin typeface="Arial" pitchFamily="34" charset="0"/>
                <a:cs typeface="Arial" pitchFamily="34" charset="0"/>
              </a:rPr>
              <a:t>Well, almost like you talk. No swearing, please.</a:t>
            </a:r>
          </a:p>
          <a:p>
            <a:endParaRPr lang="en-IN" sz="2000" dirty="0" smtClean="0">
              <a:latin typeface="Arial" pitchFamily="34" charset="0"/>
              <a:cs typeface="Arial" pitchFamily="34" charset="0"/>
            </a:endParaRPr>
          </a:p>
          <a:p>
            <a:pPr>
              <a:buFont typeface="Wingdings" pitchFamily="2" charset="2"/>
              <a:buChar char="q"/>
            </a:pPr>
            <a:r>
              <a:rPr lang="en-IN" sz="2000" dirty="0" smtClean="0">
                <a:latin typeface="Arial" pitchFamily="34" charset="0"/>
                <a:cs typeface="Arial" pitchFamily="34" charset="0"/>
              </a:rPr>
              <a:t> listen to announcers and news people on radio and TV and you'll notice something: the best ones sound like they're just TALKING to you, not READING to you.</a:t>
            </a:r>
          </a:p>
          <a:p>
            <a:r>
              <a:rPr lang="en-IN" sz="2000" dirty="0" smtClean="0">
                <a:latin typeface="Arial" pitchFamily="34" charset="0"/>
                <a:cs typeface="Arial" pitchFamily="34" charset="0"/>
              </a:rPr>
              <a:t> </a:t>
            </a:r>
          </a:p>
          <a:p>
            <a:pPr>
              <a:buFont typeface="Wingdings" pitchFamily="2" charset="2"/>
              <a:buChar char="q"/>
            </a:pPr>
            <a:r>
              <a:rPr lang="en-IN" sz="2000" dirty="0" smtClean="0">
                <a:latin typeface="Arial" pitchFamily="34" charset="0"/>
                <a:cs typeface="Arial" pitchFamily="34" charset="0"/>
              </a:rPr>
              <a:t>So if you write something that "sounds" like you're reading it when you say it aloud - then it's wrong. For example, read aloud the two sentences to the right.</a:t>
            </a:r>
          </a:p>
          <a:p>
            <a:r>
              <a:rPr lang="en-IN" sz="2000" dirty="0" smtClean="0">
                <a:latin typeface="Arial" pitchFamily="34" charset="0"/>
                <a:cs typeface="Arial" pitchFamily="34" charset="0"/>
              </a:rPr>
              <a:t> </a:t>
            </a:r>
          </a:p>
          <a:p>
            <a:pPr>
              <a:buFont typeface="Wingdings" pitchFamily="2" charset="2"/>
              <a:buChar char="q"/>
            </a:pPr>
            <a:r>
              <a:rPr lang="en-IN" sz="2000" dirty="0" smtClean="0">
                <a:latin typeface="Arial" pitchFamily="34" charset="0"/>
                <a:cs typeface="Arial" pitchFamily="34" charset="0"/>
              </a:rPr>
              <a:t>Which one sounds more like people talk?</a:t>
            </a:r>
          </a:p>
        </p:txBody>
      </p:sp>
      <p:sp>
        <p:nvSpPr>
          <p:cNvPr id="3" name="Rectangle 2"/>
          <p:cNvSpPr/>
          <p:nvPr/>
        </p:nvSpPr>
        <p:spPr>
          <a:xfrm>
            <a:off x="5181600" y="533400"/>
            <a:ext cx="3581400" cy="4401205"/>
          </a:xfrm>
          <a:prstGeom prst="rect">
            <a:avLst/>
          </a:prstGeom>
        </p:spPr>
        <p:txBody>
          <a:bodyPr wrap="square">
            <a:spAutoFit/>
          </a:bodyPr>
          <a:lstStyle/>
          <a:p>
            <a:r>
              <a:rPr lang="en-IN" sz="2800" dirty="0" smtClean="0">
                <a:solidFill>
                  <a:schemeClr val="accent3">
                    <a:lumMod val="75000"/>
                  </a:schemeClr>
                </a:solidFill>
                <a:latin typeface="Andalus" pitchFamily="18" charset="-78"/>
                <a:cs typeface="Andalus" pitchFamily="18" charset="-78"/>
              </a:rPr>
              <a:t>Yesterday, following a luncheon, the Mayor delivered an address to the student body.</a:t>
            </a:r>
          </a:p>
          <a:p>
            <a:endParaRPr lang="en-IN" sz="2800" dirty="0" smtClean="0">
              <a:solidFill>
                <a:schemeClr val="accent3">
                  <a:lumMod val="75000"/>
                </a:schemeClr>
              </a:solidFill>
              <a:latin typeface="Andalus" pitchFamily="18" charset="-78"/>
              <a:cs typeface="Andalus" pitchFamily="18" charset="-78"/>
            </a:endParaRPr>
          </a:p>
          <a:p>
            <a:r>
              <a:rPr lang="en-US" sz="2800" dirty="0" smtClean="0">
                <a:solidFill>
                  <a:schemeClr val="accent3">
                    <a:lumMod val="75000"/>
                  </a:schemeClr>
                </a:solidFill>
                <a:latin typeface="Andalus" pitchFamily="18" charset="-78"/>
                <a:cs typeface="Andalus" pitchFamily="18" charset="-78"/>
              </a:rPr>
              <a:t>or</a:t>
            </a:r>
          </a:p>
          <a:p>
            <a:endParaRPr lang="en-IN" sz="2800" dirty="0" smtClean="0">
              <a:solidFill>
                <a:schemeClr val="accent3">
                  <a:lumMod val="75000"/>
                </a:schemeClr>
              </a:solidFill>
              <a:latin typeface="Andalus" pitchFamily="18" charset="-78"/>
              <a:cs typeface="Andalus" pitchFamily="18" charset="-78"/>
            </a:endParaRPr>
          </a:p>
          <a:p>
            <a:r>
              <a:rPr lang="en-IN" sz="2800" dirty="0" smtClean="0">
                <a:solidFill>
                  <a:schemeClr val="accent3">
                    <a:lumMod val="75000"/>
                  </a:schemeClr>
                </a:solidFill>
                <a:latin typeface="Andalus" pitchFamily="18" charset="-78"/>
                <a:cs typeface="Andalus" pitchFamily="18" charset="-78"/>
              </a:rPr>
              <a:t>The Mayor talked to the students yesterday after lunch</a:t>
            </a:r>
            <a:endParaRPr lang="en-IN" sz="2800" dirty="0">
              <a:solidFill>
                <a:schemeClr val="accent3">
                  <a:lumMod val="75000"/>
                </a:schemeClr>
              </a:solidFill>
              <a:latin typeface="Andalus" pitchFamily="18" charset="-78"/>
              <a:cs typeface="Andalus"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229600" cy="5262979"/>
          </a:xfrm>
          <a:prstGeom prst="rect">
            <a:avLst/>
          </a:prstGeom>
        </p:spPr>
        <p:txBody>
          <a:bodyPr wrap="square">
            <a:spAutoFit/>
          </a:bodyPr>
          <a:lstStyle/>
          <a:p>
            <a:r>
              <a:rPr lang="en-IN" sz="2800" b="1" dirty="0" smtClean="0">
                <a:latin typeface="Arial Black" pitchFamily="34" charset="0"/>
              </a:rPr>
              <a:t>USE "YOU" AND "I" FORMS OF VERBS.</a:t>
            </a:r>
            <a:r>
              <a:rPr lang="en-IN" sz="2800" dirty="0" smtClean="0">
                <a:latin typeface="Arial Black" pitchFamily="34" charset="0"/>
              </a:rPr>
              <a:t> </a:t>
            </a:r>
          </a:p>
          <a:p>
            <a:pPr>
              <a:buFont typeface="Wingdings" pitchFamily="2" charset="2"/>
              <a:buChar char="q"/>
            </a:pPr>
            <a:r>
              <a:rPr lang="en-IN" sz="2800" dirty="0" smtClean="0">
                <a:latin typeface="Arial" pitchFamily="34" charset="0"/>
                <a:cs typeface="Arial" pitchFamily="34" charset="0"/>
              </a:rPr>
              <a:t>Casual writing for the eye also uses these constructions, but business and academic writers sometimes strive for a more objective sound by using third person constructions (he, she, it, they, or the stuffier "one").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One shouldn't create such distance between oneself and one's readers. </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You see the problem when you're reading it. It's much worse for your listeners.</a:t>
            </a:r>
            <a:endParaRPr lang="en-IN"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3733800" cy="6186309"/>
          </a:xfrm>
          <a:prstGeom prst="rect">
            <a:avLst/>
          </a:prstGeom>
        </p:spPr>
        <p:txBody>
          <a:bodyPr wrap="square">
            <a:spAutoFit/>
          </a:bodyPr>
          <a:lstStyle/>
          <a:p>
            <a:r>
              <a:rPr lang="en-IN" b="1" dirty="0" smtClean="0">
                <a:latin typeface="Arial Black" pitchFamily="34" charset="0"/>
              </a:rPr>
              <a:t>KEEP SENTENCES SHORT.</a:t>
            </a:r>
            <a:endParaRPr lang="en-IN" dirty="0" smtClean="0">
              <a:latin typeface="Arial Black" pitchFamily="34" charset="0"/>
            </a:endParaRPr>
          </a:p>
          <a:p>
            <a:pPr>
              <a:buFont typeface="Wingdings" pitchFamily="2" charset="2"/>
              <a:buChar char="q"/>
            </a:pPr>
            <a:r>
              <a:rPr lang="en-IN" dirty="0" smtClean="0">
                <a:latin typeface="Arial" pitchFamily="34" charset="0"/>
                <a:cs typeface="Arial" pitchFamily="34" charset="0"/>
              </a:rPr>
              <a:t>It's better to write two simple sentences than one long, complicated sentence. It's hard for listeners to recall at the end of a long sentence what you said at the beginning. And remember: they can't go back and re-read the sentence. </a:t>
            </a:r>
          </a:p>
          <a:p>
            <a:pPr>
              <a:buFont typeface="Wingdings" pitchFamily="2" charset="2"/>
              <a:buChar char="q"/>
            </a:pPr>
            <a:endParaRPr lang="en-IN" dirty="0" smtClean="0">
              <a:latin typeface="Arial" pitchFamily="34" charset="0"/>
              <a:cs typeface="Arial" pitchFamily="34" charset="0"/>
            </a:endParaRPr>
          </a:p>
          <a:p>
            <a:pPr>
              <a:buFont typeface="Wingdings" pitchFamily="2" charset="2"/>
              <a:buChar char="q"/>
            </a:pPr>
            <a:r>
              <a:rPr lang="en-IN" dirty="0" smtClean="0">
                <a:latin typeface="Arial" pitchFamily="34" charset="0"/>
                <a:cs typeface="Arial" pitchFamily="34" charset="0"/>
              </a:rPr>
              <a:t>Avoid compound or complex sentences. Remember the structure from early composition classes: </a:t>
            </a:r>
            <a:r>
              <a:rPr lang="en-IN" dirty="0" err="1" smtClean="0">
                <a:latin typeface="Arial" pitchFamily="34" charset="0"/>
                <a:cs typeface="Arial" pitchFamily="34" charset="0"/>
              </a:rPr>
              <a:t>SVO</a:t>
            </a:r>
            <a:r>
              <a:rPr lang="en-IN" dirty="0" smtClean="0">
                <a:latin typeface="Arial" pitchFamily="34" charset="0"/>
                <a:cs typeface="Arial" pitchFamily="34" charset="0"/>
              </a:rPr>
              <a:t> -- subject-verb-object.</a:t>
            </a:r>
          </a:p>
          <a:p>
            <a:pPr>
              <a:buFont typeface="Wingdings" pitchFamily="2" charset="2"/>
              <a:buChar char="q"/>
            </a:pPr>
            <a:endParaRPr lang="en-IN" dirty="0" smtClean="0">
              <a:latin typeface="Arial" pitchFamily="34" charset="0"/>
              <a:cs typeface="Arial" pitchFamily="34" charset="0"/>
            </a:endParaRPr>
          </a:p>
          <a:p>
            <a:pPr>
              <a:buFont typeface="Wingdings" pitchFamily="2" charset="2"/>
              <a:buChar char="q"/>
            </a:pPr>
            <a:r>
              <a:rPr lang="en-IN" dirty="0" smtClean="0">
                <a:latin typeface="Arial" pitchFamily="34" charset="0"/>
                <a:cs typeface="Arial" pitchFamily="34" charset="0"/>
              </a:rPr>
              <a:t> To the right is a sentence that's too long for the ear. Then it's followed by a better way to write the same information for a listener by making it into 4 short sentences.</a:t>
            </a:r>
          </a:p>
        </p:txBody>
      </p:sp>
      <p:sp>
        <p:nvSpPr>
          <p:cNvPr id="3" name="Rectangle 2"/>
          <p:cNvSpPr/>
          <p:nvPr/>
        </p:nvSpPr>
        <p:spPr>
          <a:xfrm>
            <a:off x="4419600" y="304801"/>
            <a:ext cx="4419600" cy="5632311"/>
          </a:xfrm>
          <a:prstGeom prst="rect">
            <a:avLst/>
          </a:prstGeom>
        </p:spPr>
        <p:txBody>
          <a:bodyPr wrap="square">
            <a:spAutoFit/>
          </a:bodyPr>
          <a:lstStyle/>
          <a:p>
            <a:r>
              <a:rPr lang="en-IN" sz="2400" dirty="0" smtClean="0">
                <a:solidFill>
                  <a:schemeClr val="accent3">
                    <a:lumMod val="75000"/>
                  </a:schemeClr>
                </a:solidFill>
                <a:latin typeface="Andalus" pitchFamily="18" charset="-78"/>
                <a:cs typeface="Andalus" pitchFamily="18" charset="-78"/>
              </a:rPr>
              <a:t>My grandmother, who came to America when she was a little girl, told me yesterday that she still remembers the first time she saw the Statue of Liberty, which she said made her cry, but I'm not sure why.</a:t>
            </a:r>
          </a:p>
          <a:p>
            <a:r>
              <a:rPr lang="en-US" sz="2400" dirty="0" smtClean="0">
                <a:solidFill>
                  <a:schemeClr val="accent3">
                    <a:lumMod val="75000"/>
                  </a:schemeClr>
                </a:solidFill>
                <a:latin typeface="Andalus" pitchFamily="18" charset="-78"/>
                <a:cs typeface="Andalus" pitchFamily="18" charset="-78"/>
              </a:rPr>
              <a:t>Or</a:t>
            </a:r>
            <a:endParaRPr lang="en-IN" sz="2400" dirty="0" smtClean="0">
              <a:solidFill>
                <a:schemeClr val="accent3">
                  <a:lumMod val="75000"/>
                </a:schemeClr>
              </a:solidFill>
              <a:latin typeface="Andalus" pitchFamily="18" charset="-78"/>
              <a:cs typeface="Andalus" pitchFamily="18" charset="-78"/>
            </a:endParaRPr>
          </a:p>
          <a:p>
            <a:r>
              <a:rPr lang="en-IN" sz="2400" dirty="0" smtClean="0">
                <a:solidFill>
                  <a:schemeClr val="accent3">
                    <a:lumMod val="75000"/>
                  </a:schemeClr>
                </a:solidFill>
                <a:latin typeface="Andalus" pitchFamily="18" charset="-78"/>
                <a:cs typeface="Andalus" pitchFamily="18" charset="-78"/>
              </a:rPr>
              <a:t>My grandmother came to America when she was a little girl. Yesterday she told me she still remembers the first time she saw the Statue of Liberty. She said it made her cry. But I'm not sure why.</a:t>
            </a:r>
            <a:endParaRPr lang="en-IN" sz="2400" dirty="0">
              <a:solidFill>
                <a:schemeClr val="accent3">
                  <a:lumMod val="75000"/>
                </a:schemeClr>
              </a:solidFill>
              <a:latin typeface="Andalus" pitchFamily="18" charset="-78"/>
              <a:cs typeface="Andalus"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1"/>
            <a:ext cx="4495800" cy="6708042"/>
          </a:xfrm>
          <a:prstGeom prst="rect">
            <a:avLst/>
          </a:prstGeom>
        </p:spPr>
        <p:txBody>
          <a:bodyPr wrap="square">
            <a:spAutoFit/>
          </a:bodyPr>
          <a:lstStyle/>
          <a:p>
            <a:r>
              <a:rPr lang="en-IN" b="1" dirty="0" smtClean="0"/>
              <a:t>DON'T USE BIG WORDS WHEN SMALL ONES WILL DO.</a:t>
            </a:r>
            <a:endParaRPr lang="en-IN" dirty="0" smtClean="0"/>
          </a:p>
          <a:p>
            <a:pPr>
              <a:buFont typeface="Wingdings" pitchFamily="2" charset="2"/>
              <a:buChar char="q"/>
            </a:pPr>
            <a:r>
              <a:rPr lang="en-IN" sz="2400" dirty="0" smtClean="0">
                <a:latin typeface="Arial" pitchFamily="34" charset="0"/>
                <a:cs typeface="Arial" pitchFamily="34" charset="0"/>
              </a:rPr>
              <a:t>It's good to keep learning new words and developing your vocabulary. </a:t>
            </a:r>
          </a:p>
          <a:p>
            <a:pPr>
              <a:buFont typeface="Wingdings" pitchFamily="2" charset="2"/>
              <a:buChar char="q"/>
            </a:pPr>
            <a:r>
              <a:rPr lang="en-IN" sz="2400" dirty="0" smtClean="0">
                <a:latin typeface="Arial" pitchFamily="34" charset="0"/>
                <a:cs typeface="Arial" pitchFamily="34" charset="0"/>
              </a:rPr>
              <a:t>But it's clearer for listeners if you use simple words rather than big ones. </a:t>
            </a:r>
          </a:p>
          <a:p>
            <a:pPr>
              <a:buFont typeface="Wingdings" pitchFamily="2" charset="2"/>
              <a:buChar char="q"/>
            </a:pPr>
            <a:endParaRPr lang="en-IN" sz="2400" b="1" dirty="0" smtClean="0">
              <a:latin typeface="Arial" pitchFamily="34" charset="0"/>
              <a:cs typeface="Arial" pitchFamily="34" charset="0"/>
            </a:endParaRPr>
          </a:p>
          <a:p>
            <a:pPr>
              <a:buFont typeface="Wingdings" pitchFamily="2" charset="2"/>
              <a:buChar char="q"/>
            </a:pPr>
            <a:r>
              <a:rPr lang="en-IN" sz="2400" b="1" dirty="0" smtClean="0">
                <a:latin typeface="Arial" pitchFamily="34" charset="0"/>
                <a:cs typeface="Arial" pitchFamily="34" charset="0"/>
              </a:rPr>
              <a:t>Use </a:t>
            </a:r>
            <a:r>
              <a:rPr lang="en-IN" sz="2000" b="1" dirty="0" smtClean="0">
                <a:latin typeface="Arial" pitchFamily="34" charset="0"/>
                <a:cs typeface="Arial" pitchFamily="34" charset="0"/>
              </a:rPr>
              <a:t>simple</a:t>
            </a:r>
            <a:r>
              <a:rPr lang="en-IN" sz="2400" b="1" dirty="0" smtClean="0">
                <a:latin typeface="Arial" pitchFamily="34" charset="0"/>
                <a:cs typeface="Arial" pitchFamily="34" charset="0"/>
              </a:rPr>
              <a:t> language. </a:t>
            </a:r>
            <a:r>
              <a:rPr lang="en-IN" sz="2400" dirty="0" smtClean="0">
                <a:latin typeface="Arial" pitchFamily="34" charset="0"/>
                <a:cs typeface="Arial" pitchFamily="34" charset="0"/>
              </a:rPr>
              <a:t>Don't say "e.g."; say "for example", and make it a separate sentence instead of a parenthetical statement.</a:t>
            </a:r>
          </a:p>
          <a:p>
            <a:pPr>
              <a:buFont typeface="Wingdings" pitchFamily="2" charset="2"/>
              <a:buChar char="q"/>
            </a:pPr>
            <a:endParaRPr lang="en-IN" sz="2400" dirty="0" smtClean="0">
              <a:latin typeface="Arial" pitchFamily="34" charset="0"/>
              <a:cs typeface="Arial" pitchFamily="34" charset="0"/>
            </a:endParaRPr>
          </a:p>
          <a:p>
            <a:pPr>
              <a:buFont typeface="Wingdings" pitchFamily="2" charset="2"/>
              <a:buChar char="q"/>
            </a:pPr>
            <a:r>
              <a:rPr lang="en-IN" sz="2400" dirty="0" smtClean="0">
                <a:latin typeface="Arial" pitchFamily="34" charset="0"/>
                <a:cs typeface="Arial" pitchFamily="34" charset="0"/>
              </a:rPr>
              <a:t>To the right are two examples of how to make something simpler by using smaller words.</a:t>
            </a:r>
          </a:p>
        </p:txBody>
      </p:sp>
      <p:sp>
        <p:nvSpPr>
          <p:cNvPr id="3" name="Rectangle 2"/>
          <p:cNvSpPr/>
          <p:nvPr/>
        </p:nvSpPr>
        <p:spPr>
          <a:xfrm>
            <a:off x="4876800" y="457200"/>
            <a:ext cx="3962400" cy="5693866"/>
          </a:xfrm>
          <a:prstGeom prst="rect">
            <a:avLst/>
          </a:prstGeom>
        </p:spPr>
        <p:txBody>
          <a:bodyPr wrap="square">
            <a:spAutoFit/>
          </a:bodyPr>
          <a:lstStyle/>
          <a:p>
            <a:r>
              <a:rPr lang="en-IN" sz="2800" b="1" dirty="0" smtClean="0">
                <a:solidFill>
                  <a:schemeClr val="accent3">
                    <a:lumMod val="75000"/>
                  </a:schemeClr>
                </a:solidFill>
                <a:latin typeface="Andalus" pitchFamily="18" charset="-78"/>
                <a:cs typeface="Andalus" pitchFamily="18" charset="-78"/>
              </a:rPr>
              <a:t>Cathy declared she really liked chocolate.</a:t>
            </a:r>
            <a:r>
              <a:rPr lang="en-IN" sz="2800" dirty="0" smtClean="0">
                <a:solidFill>
                  <a:schemeClr val="accent3">
                    <a:lumMod val="75000"/>
                  </a:schemeClr>
                </a:solidFill>
                <a:latin typeface="Andalus" pitchFamily="18" charset="-78"/>
                <a:cs typeface="Andalus" pitchFamily="18" charset="-78"/>
              </a:rPr>
              <a:t> Cathy </a:t>
            </a:r>
            <a:r>
              <a:rPr lang="en-IN" sz="2800" b="1" dirty="0" smtClean="0">
                <a:solidFill>
                  <a:schemeClr val="accent3">
                    <a:lumMod val="75000"/>
                  </a:schemeClr>
                </a:solidFill>
                <a:latin typeface="Andalus" pitchFamily="18" charset="-78"/>
                <a:cs typeface="Andalus" pitchFamily="18" charset="-78"/>
              </a:rPr>
              <a:t>"said"</a:t>
            </a:r>
            <a:r>
              <a:rPr lang="en-IN" sz="2800" dirty="0" smtClean="0">
                <a:solidFill>
                  <a:schemeClr val="accent3">
                    <a:lumMod val="75000"/>
                  </a:schemeClr>
                </a:solidFill>
                <a:latin typeface="Andalus" pitchFamily="18" charset="-78"/>
                <a:cs typeface="Andalus" pitchFamily="18" charset="-78"/>
              </a:rPr>
              <a:t> she really liked chocolate works just as well as the big word </a:t>
            </a:r>
            <a:r>
              <a:rPr lang="en-IN" sz="2800" b="1" dirty="0" smtClean="0">
                <a:solidFill>
                  <a:schemeClr val="accent3">
                    <a:lumMod val="75000"/>
                  </a:schemeClr>
                </a:solidFill>
                <a:latin typeface="Andalus" pitchFamily="18" charset="-78"/>
                <a:cs typeface="Andalus" pitchFamily="18" charset="-78"/>
              </a:rPr>
              <a:t>"declared.“</a:t>
            </a:r>
          </a:p>
          <a:p>
            <a:r>
              <a:rPr lang="en-US" sz="2800" b="1" dirty="0" smtClean="0">
                <a:solidFill>
                  <a:schemeClr val="accent3">
                    <a:lumMod val="75000"/>
                  </a:schemeClr>
                </a:solidFill>
                <a:latin typeface="Andalus" pitchFamily="18" charset="-78"/>
                <a:cs typeface="Andalus" pitchFamily="18" charset="-78"/>
              </a:rPr>
              <a:t>or</a:t>
            </a:r>
            <a:endParaRPr lang="en-IN" sz="2800" dirty="0" smtClean="0">
              <a:solidFill>
                <a:schemeClr val="accent3">
                  <a:lumMod val="75000"/>
                </a:schemeClr>
              </a:solidFill>
              <a:latin typeface="Andalus" pitchFamily="18" charset="-78"/>
              <a:cs typeface="Andalus" pitchFamily="18" charset="-78"/>
            </a:endParaRPr>
          </a:p>
          <a:p>
            <a:r>
              <a:rPr lang="en-IN" sz="2800" b="1" dirty="0" smtClean="0">
                <a:solidFill>
                  <a:schemeClr val="accent3">
                    <a:lumMod val="75000"/>
                  </a:schemeClr>
                </a:solidFill>
                <a:latin typeface="Andalus" pitchFamily="18" charset="-78"/>
                <a:cs typeface="Andalus" pitchFamily="18" charset="-78"/>
              </a:rPr>
              <a:t>Gene attempted to purchase a new camera. "Attempted to purchase"</a:t>
            </a:r>
            <a:r>
              <a:rPr lang="en-IN" sz="2800" dirty="0" smtClean="0">
                <a:solidFill>
                  <a:schemeClr val="accent3">
                    <a:lumMod val="75000"/>
                  </a:schemeClr>
                </a:solidFill>
                <a:latin typeface="Andalus" pitchFamily="18" charset="-78"/>
                <a:cs typeface="Andalus" pitchFamily="18" charset="-78"/>
              </a:rPr>
              <a:t> uses big words. It's simpler to say he </a:t>
            </a:r>
            <a:r>
              <a:rPr lang="en-IN" sz="2800" b="1" dirty="0" smtClean="0">
                <a:solidFill>
                  <a:schemeClr val="accent3">
                    <a:lumMod val="75000"/>
                  </a:schemeClr>
                </a:solidFill>
                <a:latin typeface="Andalus" pitchFamily="18" charset="-78"/>
                <a:cs typeface="Andalus" pitchFamily="18" charset="-78"/>
              </a:rPr>
              <a:t>"tried to buy"</a:t>
            </a:r>
            <a:r>
              <a:rPr lang="en-IN" sz="2800" dirty="0" smtClean="0">
                <a:solidFill>
                  <a:schemeClr val="accent3">
                    <a:lumMod val="75000"/>
                  </a:schemeClr>
                </a:solidFill>
                <a:latin typeface="Andalus" pitchFamily="18" charset="-78"/>
                <a:cs typeface="Andalus" pitchFamily="18" charset="-78"/>
              </a:rPr>
              <a:t> a new camera.</a:t>
            </a:r>
            <a:endParaRPr lang="en-IN" sz="2800" dirty="0">
              <a:solidFill>
                <a:schemeClr val="accent3">
                  <a:lumMod val="75000"/>
                </a:schemeClr>
              </a:solidFill>
              <a:latin typeface="Andalus" pitchFamily="18" charset="-78"/>
              <a:cs typeface="Andalus"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3962400" cy="4247317"/>
          </a:xfrm>
          <a:prstGeom prst="rect">
            <a:avLst/>
          </a:prstGeom>
        </p:spPr>
        <p:txBody>
          <a:bodyPr wrap="square">
            <a:spAutoFit/>
          </a:bodyPr>
          <a:lstStyle/>
          <a:p>
            <a:r>
              <a:rPr lang="en-IN" b="1" dirty="0" smtClean="0"/>
              <a:t>USE CONTRACTIONS.</a:t>
            </a:r>
            <a:endParaRPr lang="en-IN" dirty="0" smtClean="0"/>
          </a:p>
          <a:p>
            <a:pPr>
              <a:buFont typeface="Wingdings" pitchFamily="2" charset="2"/>
              <a:buChar char="q"/>
            </a:pPr>
            <a:r>
              <a:rPr lang="en-IN" sz="2800" dirty="0" smtClean="0">
                <a:latin typeface="Arial" pitchFamily="34" charset="0"/>
                <a:cs typeface="Arial" pitchFamily="34" charset="0"/>
              </a:rPr>
              <a:t>The way people talk is filled with contractions like those to the right.</a:t>
            </a:r>
          </a:p>
          <a:p>
            <a:pPr>
              <a:buFont typeface="Wingdings" pitchFamily="2" charset="2"/>
              <a:buChar char="q"/>
            </a:pPr>
            <a:endParaRPr lang="en-IN" sz="2800" dirty="0" smtClean="0">
              <a:latin typeface="Arial" pitchFamily="34" charset="0"/>
              <a:cs typeface="Arial" pitchFamily="34" charset="0"/>
            </a:endParaRPr>
          </a:p>
          <a:p>
            <a:pPr>
              <a:buFont typeface="Wingdings" pitchFamily="2" charset="2"/>
              <a:buChar char="q"/>
            </a:pPr>
            <a:r>
              <a:rPr lang="en-IN" sz="2800" dirty="0" smtClean="0">
                <a:latin typeface="Arial" pitchFamily="34" charset="0"/>
                <a:cs typeface="Arial" pitchFamily="34" charset="0"/>
              </a:rPr>
              <a:t>Contractions sound like people talk. So use them when writing for the ear.</a:t>
            </a:r>
            <a:endParaRPr lang="en-IN" sz="2800" dirty="0">
              <a:latin typeface="Arial" pitchFamily="34" charset="0"/>
              <a:cs typeface="Arial" pitchFamily="34" charset="0"/>
            </a:endParaRPr>
          </a:p>
        </p:txBody>
      </p:sp>
      <p:sp>
        <p:nvSpPr>
          <p:cNvPr id="3" name="Rectangle 2"/>
          <p:cNvSpPr/>
          <p:nvPr/>
        </p:nvSpPr>
        <p:spPr>
          <a:xfrm>
            <a:off x="5181600" y="381000"/>
            <a:ext cx="3505200" cy="3539430"/>
          </a:xfrm>
          <a:prstGeom prst="rect">
            <a:avLst/>
          </a:prstGeom>
        </p:spPr>
        <p:txBody>
          <a:bodyPr wrap="square">
            <a:spAutoFit/>
          </a:bodyPr>
          <a:lstStyle/>
          <a:p>
            <a:r>
              <a:rPr lang="en-IN" sz="2800" b="1" dirty="0" smtClean="0">
                <a:solidFill>
                  <a:schemeClr val="accent3">
                    <a:lumMod val="75000"/>
                  </a:schemeClr>
                </a:solidFill>
                <a:latin typeface="Andalus" pitchFamily="18" charset="-78"/>
                <a:cs typeface="Andalus" pitchFamily="18" charset="-78"/>
              </a:rPr>
              <a:t>I've</a:t>
            </a:r>
            <a:r>
              <a:rPr lang="en-IN" sz="2800" dirty="0" smtClean="0">
                <a:solidFill>
                  <a:schemeClr val="accent3">
                    <a:lumMod val="75000"/>
                  </a:schemeClr>
                </a:solidFill>
                <a:latin typeface="Andalus" pitchFamily="18" charset="-78"/>
                <a:cs typeface="Andalus" pitchFamily="18" charset="-78"/>
              </a:rPr>
              <a:t> is a contraction for </a:t>
            </a:r>
            <a:r>
              <a:rPr lang="en-IN" sz="2800" b="1" dirty="0" smtClean="0">
                <a:solidFill>
                  <a:schemeClr val="accent3">
                    <a:lumMod val="75000"/>
                  </a:schemeClr>
                </a:solidFill>
                <a:latin typeface="Andalus" pitchFamily="18" charset="-78"/>
                <a:cs typeface="Andalus" pitchFamily="18" charset="-78"/>
              </a:rPr>
              <a:t>I have.</a:t>
            </a:r>
          </a:p>
          <a:p>
            <a:endParaRPr lang="en-IN" sz="2800" dirty="0" smtClean="0">
              <a:solidFill>
                <a:schemeClr val="accent3">
                  <a:lumMod val="75000"/>
                </a:schemeClr>
              </a:solidFill>
              <a:latin typeface="Andalus" pitchFamily="18" charset="-78"/>
              <a:cs typeface="Andalus" pitchFamily="18" charset="-78"/>
            </a:endParaRPr>
          </a:p>
          <a:p>
            <a:r>
              <a:rPr lang="en-IN" sz="2800" b="1" dirty="0" smtClean="0">
                <a:solidFill>
                  <a:schemeClr val="accent3">
                    <a:lumMod val="75000"/>
                  </a:schemeClr>
                </a:solidFill>
                <a:latin typeface="Andalus" pitchFamily="18" charset="-78"/>
                <a:cs typeface="Andalus" pitchFamily="18" charset="-78"/>
              </a:rPr>
              <a:t>It's</a:t>
            </a:r>
            <a:r>
              <a:rPr lang="en-IN" sz="2800" dirty="0" smtClean="0">
                <a:solidFill>
                  <a:schemeClr val="accent3">
                    <a:lumMod val="75000"/>
                  </a:schemeClr>
                </a:solidFill>
                <a:latin typeface="Andalus" pitchFamily="18" charset="-78"/>
                <a:cs typeface="Andalus" pitchFamily="18" charset="-78"/>
              </a:rPr>
              <a:t> is a contraction for </a:t>
            </a:r>
            <a:r>
              <a:rPr lang="en-IN" sz="2800" b="1" dirty="0" smtClean="0">
                <a:solidFill>
                  <a:schemeClr val="accent3">
                    <a:lumMod val="75000"/>
                  </a:schemeClr>
                </a:solidFill>
                <a:latin typeface="Andalus" pitchFamily="18" charset="-78"/>
                <a:cs typeface="Andalus" pitchFamily="18" charset="-78"/>
              </a:rPr>
              <a:t>it is.</a:t>
            </a:r>
          </a:p>
          <a:p>
            <a:endParaRPr lang="en-IN" sz="2800" dirty="0" smtClean="0">
              <a:solidFill>
                <a:schemeClr val="accent3">
                  <a:lumMod val="75000"/>
                </a:schemeClr>
              </a:solidFill>
              <a:latin typeface="Andalus" pitchFamily="18" charset="-78"/>
              <a:cs typeface="Andalus" pitchFamily="18" charset="-78"/>
            </a:endParaRPr>
          </a:p>
          <a:p>
            <a:r>
              <a:rPr lang="en-IN" sz="2800" b="1" dirty="0" smtClean="0">
                <a:solidFill>
                  <a:schemeClr val="accent3">
                    <a:lumMod val="75000"/>
                  </a:schemeClr>
                </a:solidFill>
                <a:latin typeface="Andalus" pitchFamily="18" charset="-78"/>
                <a:cs typeface="Andalus" pitchFamily="18" charset="-78"/>
              </a:rPr>
              <a:t>We'll</a:t>
            </a:r>
            <a:r>
              <a:rPr lang="en-IN" sz="2800" dirty="0" smtClean="0">
                <a:solidFill>
                  <a:schemeClr val="accent3">
                    <a:lumMod val="75000"/>
                  </a:schemeClr>
                </a:solidFill>
                <a:latin typeface="Andalus" pitchFamily="18" charset="-78"/>
                <a:cs typeface="Andalus" pitchFamily="18" charset="-78"/>
              </a:rPr>
              <a:t> is a contraction for </a:t>
            </a:r>
            <a:r>
              <a:rPr lang="en-IN" sz="2800" b="1" dirty="0" smtClean="0">
                <a:solidFill>
                  <a:schemeClr val="accent3">
                    <a:lumMod val="75000"/>
                  </a:schemeClr>
                </a:solidFill>
                <a:latin typeface="Andalus" pitchFamily="18" charset="-78"/>
                <a:cs typeface="Andalus" pitchFamily="18" charset="-78"/>
              </a:rPr>
              <a:t>we will</a:t>
            </a:r>
            <a:endParaRPr lang="en-IN" sz="2800" dirty="0">
              <a:solidFill>
                <a:schemeClr val="accent3">
                  <a:lumMod val="75000"/>
                </a:schemeClr>
              </a:solidFill>
              <a:latin typeface="Andalus" pitchFamily="18" charset="-78"/>
              <a:cs typeface="Andalus"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103</TotalTime>
  <Words>1519</Words>
  <Application>Microsoft Office PowerPoint</Application>
  <PresentationFormat>On-screen Show (4:3)</PresentationFormat>
  <Paragraphs>136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Writing for eye vs writing for ear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 eye vs writing for ear</dc:title>
  <dc:creator>user</dc:creator>
  <cp:lastModifiedBy>user</cp:lastModifiedBy>
  <cp:revision>14</cp:revision>
  <dcterms:created xsi:type="dcterms:W3CDTF">2006-08-16T00:00:00Z</dcterms:created>
  <dcterms:modified xsi:type="dcterms:W3CDTF">2010-09-04T14:05:20Z</dcterms:modified>
</cp:coreProperties>
</file>