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09"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7" r:id="rId81"/>
    <p:sldId id="338" r:id="rId82"/>
    <p:sldId id="339" r:id="rId83"/>
    <p:sldId id="340" r:id="rId84"/>
    <p:sldId id="341" r:id="rId85"/>
    <p:sldId id="342" r:id="rId86"/>
    <p:sldId id="343" r:id="rId87"/>
    <p:sldId id="344" r:id="rId88"/>
  </p:sldIdLst>
  <p:sldSz cx="9144000" cy="6858000" type="screen4x3"/>
  <p:notesSz cx="6858000" cy="9144000"/>
  <p:defaultTextStyle>
    <a:defPPr>
      <a:defRPr lang="en-US"/>
    </a:defPPr>
    <a:lvl1pPr algn="l" rtl="0" fontAlgn="base">
      <a:spcBef>
        <a:spcPct val="0"/>
      </a:spcBef>
      <a:spcAft>
        <a:spcPct val="0"/>
      </a:spcAft>
      <a:defRPr sz="3200" u="sng" kern="1200">
        <a:solidFill>
          <a:schemeClr val="tx1"/>
        </a:solidFill>
        <a:latin typeface="Arial" charset="0"/>
        <a:ea typeface="+mn-ea"/>
        <a:cs typeface="+mn-cs"/>
      </a:defRPr>
    </a:lvl1pPr>
    <a:lvl2pPr marL="457200" algn="l" rtl="0" fontAlgn="base">
      <a:spcBef>
        <a:spcPct val="0"/>
      </a:spcBef>
      <a:spcAft>
        <a:spcPct val="0"/>
      </a:spcAft>
      <a:defRPr sz="3200" u="sng" kern="1200">
        <a:solidFill>
          <a:schemeClr val="tx1"/>
        </a:solidFill>
        <a:latin typeface="Arial" charset="0"/>
        <a:ea typeface="+mn-ea"/>
        <a:cs typeface="+mn-cs"/>
      </a:defRPr>
    </a:lvl2pPr>
    <a:lvl3pPr marL="914400" algn="l" rtl="0" fontAlgn="base">
      <a:spcBef>
        <a:spcPct val="0"/>
      </a:spcBef>
      <a:spcAft>
        <a:spcPct val="0"/>
      </a:spcAft>
      <a:defRPr sz="3200" u="sng" kern="1200">
        <a:solidFill>
          <a:schemeClr val="tx1"/>
        </a:solidFill>
        <a:latin typeface="Arial" charset="0"/>
        <a:ea typeface="+mn-ea"/>
        <a:cs typeface="+mn-cs"/>
      </a:defRPr>
    </a:lvl3pPr>
    <a:lvl4pPr marL="1371600" algn="l" rtl="0" fontAlgn="base">
      <a:spcBef>
        <a:spcPct val="0"/>
      </a:spcBef>
      <a:spcAft>
        <a:spcPct val="0"/>
      </a:spcAft>
      <a:defRPr sz="3200" u="sng" kern="1200">
        <a:solidFill>
          <a:schemeClr val="tx1"/>
        </a:solidFill>
        <a:latin typeface="Arial" charset="0"/>
        <a:ea typeface="+mn-ea"/>
        <a:cs typeface="+mn-cs"/>
      </a:defRPr>
    </a:lvl4pPr>
    <a:lvl5pPr marL="1828800" algn="l" rtl="0" fontAlgn="base">
      <a:spcBef>
        <a:spcPct val="0"/>
      </a:spcBef>
      <a:spcAft>
        <a:spcPct val="0"/>
      </a:spcAft>
      <a:defRPr sz="3200" u="sng" kern="1200">
        <a:solidFill>
          <a:schemeClr val="tx1"/>
        </a:solidFill>
        <a:latin typeface="Arial" charset="0"/>
        <a:ea typeface="+mn-ea"/>
        <a:cs typeface="+mn-cs"/>
      </a:defRPr>
    </a:lvl5pPr>
    <a:lvl6pPr marL="2286000" algn="l" defTabSz="914400" rtl="0" eaLnBrk="1" latinLnBrk="0" hangingPunct="1">
      <a:defRPr sz="3200" u="sng" kern="1200">
        <a:solidFill>
          <a:schemeClr val="tx1"/>
        </a:solidFill>
        <a:latin typeface="Arial" charset="0"/>
        <a:ea typeface="+mn-ea"/>
        <a:cs typeface="+mn-cs"/>
      </a:defRPr>
    </a:lvl6pPr>
    <a:lvl7pPr marL="2743200" algn="l" defTabSz="914400" rtl="0" eaLnBrk="1" latinLnBrk="0" hangingPunct="1">
      <a:defRPr sz="3200" u="sng" kern="1200">
        <a:solidFill>
          <a:schemeClr val="tx1"/>
        </a:solidFill>
        <a:latin typeface="Arial" charset="0"/>
        <a:ea typeface="+mn-ea"/>
        <a:cs typeface="+mn-cs"/>
      </a:defRPr>
    </a:lvl7pPr>
    <a:lvl8pPr marL="3200400" algn="l" defTabSz="914400" rtl="0" eaLnBrk="1" latinLnBrk="0" hangingPunct="1">
      <a:defRPr sz="3200" u="sng" kern="1200">
        <a:solidFill>
          <a:schemeClr val="tx1"/>
        </a:solidFill>
        <a:latin typeface="Arial" charset="0"/>
        <a:ea typeface="+mn-ea"/>
        <a:cs typeface="+mn-cs"/>
      </a:defRPr>
    </a:lvl8pPr>
    <a:lvl9pPr marL="3657600" algn="l" defTabSz="914400" rtl="0" eaLnBrk="1" latinLnBrk="0" hangingPunct="1">
      <a:defRPr sz="3200"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133" autoAdjust="0"/>
    <p:restoredTop sz="94580" autoAdjust="0"/>
  </p:normalViewPr>
  <p:slideViewPr>
    <p:cSldViewPr>
      <p:cViewPr>
        <p:scale>
          <a:sx n="75" d="100"/>
          <a:sy n="75" d="100"/>
        </p:scale>
        <p:origin x="-141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5ABE9-1491-4438-BE3E-E3B9CAB663AF}" type="slidenum">
              <a:rPr lang="en-US"/>
              <a:pPr>
                <a:defRPr/>
              </a:pPr>
              <a:t>‹#›</a:t>
            </a:fld>
            <a:endParaRPr lang="en-US"/>
          </a:p>
        </p:txBody>
      </p:sp>
    </p:spTree>
    <p:extLst>
      <p:ext uri="{BB962C8B-B14F-4D97-AF65-F5344CB8AC3E}">
        <p14:creationId xmlns:p14="http://schemas.microsoft.com/office/powerpoint/2010/main" val="336772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C6872-4FE3-4594-9DD4-1A5A3B824343}" type="slidenum">
              <a:rPr lang="en-US"/>
              <a:pPr>
                <a:defRPr/>
              </a:pPr>
              <a:t>‹#›</a:t>
            </a:fld>
            <a:endParaRPr lang="en-US"/>
          </a:p>
        </p:txBody>
      </p:sp>
    </p:spTree>
    <p:extLst>
      <p:ext uri="{BB962C8B-B14F-4D97-AF65-F5344CB8AC3E}">
        <p14:creationId xmlns:p14="http://schemas.microsoft.com/office/powerpoint/2010/main" val="208605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6832DD-0E99-47DE-A40A-08327F9EA367}" type="slidenum">
              <a:rPr lang="en-US"/>
              <a:pPr>
                <a:defRPr/>
              </a:pPr>
              <a:t>‹#›</a:t>
            </a:fld>
            <a:endParaRPr lang="en-US"/>
          </a:p>
        </p:txBody>
      </p:sp>
    </p:spTree>
    <p:extLst>
      <p:ext uri="{BB962C8B-B14F-4D97-AF65-F5344CB8AC3E}">
        <p14:creationId xmlns:p14="http://schemas.microsoft.com/office/powerpoint/2010/main" val="105584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1F7B0F-971A-47CE-8B12-37E3B166EA7F}" type="slidenum">
              <a:rPr lang="en-US"/>
              <a:pPr>
                <a:defRPr/>
              </a:pPr>
              <a:t>‹#›</a:t>
            </a:fld>
            <a:endParaRPr lang="en-US"/>
          </a:p>
        </p:txBody>
      </p:sp>
    </p:spTree>
    <p:extLst>
      <p:ext uri="{BB962C8B-B14F-4D97-AF65-F5344CB8AC3E}">
        <p14:creationId xmlns:p14="http://schemas.microsoft.com/office/powerpoint/2010/main" val="98186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7D7296-91D0-4E55-8F90-EBE69E2E5F8B}" type="slidenum">
              <a:rPr lang="en-US"/>
              <a:pPr>
                <a:defRPr/>
              </a:pPr>
              <a:t>‹#›</a:t>
            </a:fld>
            <a:endParaRPr lang="en-US"/>
          </a:p>
        </p:txBody>
      </p:sp>
    </p:spTree>
    <p:extLst>
      <p:ext uri="{BB962C8B-B14F-4D97-AF65-F5344CB8AC3E}">
        <p14:creationId xmlns:p14="http://schemas.microsoft.com/office/powerpoint/2010/main" val="370583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48CFF0-355F-4931-903C-622BF18E9D00}" type="slidenum">
              <a:rPr lang="en-US"/>
              <a:pPr>
                <a:defRPr/>
              </a:pPr>
              <a:t>‹#›</a:t>
            </a:fld>
            <a:endParaRPr lang="en-US"/>
          </a:p>
        </p:txBody>
      </p:sp>
    </p:spTree>
    <p:extLst>
      <p:ext uri="{BB962C8B-B14F-4D97-AF65-F5344CB8AC3E}">
        <p14:creationId xmlns:p14="http://schemas.microsoft.com/office/powerpoint/2010/main" val="375506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C453A8-EE28-4E8B-9416-35268BED1D48}" type="slidenum">
              <a:rPr lang="en-US"/>
              <a:pPr>
                <a:defRPr/>
              </a:pPr>
              <a:t>‹#›</a:t>
            </a:fld>
            <a:endParaRPr lang="en-US"/>
          </a:p>
        </p:txBody>
      </p:sp>
    </p:spTree>
    <p:extLst>
      <p:ext uri="{BB962C8B-B14F-4D97-AF65-F5344CB8AC3E}">
        <p14:creationId xmlns:p14="http://schemas.microsoft.com/office/powerpoint/2010/main" val="90687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31CE7B-C446-4909-8BFB-7C5518DDB853}" type="slidenum">
              <a:rPr lang="en-US"/>
              <a:pPr>
                <a:defRPr/>
              </a:pPr>
              <a:t>‹#›</a:t>
            </a:fld>
            <a:endParaRPr lang="en-US"/>
          </a:p>
        </p:txBody>
      </p:sp>
    </p:spTree>
    <p:extLst>
      <p:ext uri="{BB962C8B-B14F-4D97-AF65-F5344CB8AC3E}">
        <p14:creationId xmlns:p14="http://schemas.microsoft.com/office/powerpoint/2010/main" val="279694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E8C2CA-CD37-4BF1-A13A-03CDF8D38E5A}" type="slidenum">
              <a:rPr lang="en-US"/>
              <a:pPr>
                <a:defRPr/>
              </a:pPr>
              <a:t>‹#›</a:t>
            </a:fld>
            <a:endParaRPr lang="en-US"/>
          </a:p>
        </p:txBody>
      </p:sp>
    </p:spTree>
    <p:extLst>
      <p:ext uri="{BB962C8B-B14F-4D97-AF65-F5344CB8AC3E}">
        <p14:creationId xmlns:p14="http://schemas.microsoft.com/office/powerpoint/2010/main" val="150707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FB30D-4892-45C8-8687-39B5537145F6}" type="slidenum">
              <a:rPr lang="en-US"/>
              <a:pPr>
                <a:defRPr/>
              </a:pPr>
              <a:t>‹#›</a:t>
            </a:fld>
            <a:endParaRPr lang="en-US"/>
          </a:p>
        </p:txBody>
      </p:sp>
    </p:spTree>
    <p:extLst>
      <p:ext uri="{BB962C8B-B14F-4D97-AF65-F5344CB8AC3E}">
        <p14:creationId xmlns:p14="http://schemas.microsoft.com/office/powerpoint/2010/main" val="175445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244964-A637-4D98-8780-AD656E973328}" type="slidenum">
              <a:rPr lang="en-US"/>
              <a:pPr>
                <a:defRPr/>
              </a:pPr>
              <a:t>‹#›</a:t>
            </a:fld>
            <a:endParaRPr lang="en-US"/>
          </a:p>
        </p:txBody>
      </p:sp>
    </p:spTree>
    <p:extLst>
      <p:ext uri="{BB962C8B-B14F-4D97-AF65-F5344CB8AC3E}">
        <p14:creationId xmlns:p14="http://schemas.microsoft.com/office/powerpoint/2010/main" val="368995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u="none"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u="none"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u="none" smtClean="0"/>
            </a:lvl1pPr>
          </a:lstStyle>
          <a:p>
            <a:pPr>
              <a:defRPr/>
            </a:pPr>
            <a:fld id="{44D882FD-2E8E-4E9C-BC3C-CE106AB351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file:///C:\Documents%20and%20Settings\Administrator.ADMIN-8D457764A\Desktop\vitamin-b3-source.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in/imgres?imgurl=http://www.eatingwell.com/sites/default/files/phosphorus.jpg&amp;imgrefurl=http://www.eatingwell.com/nutrition_health/nutrient_library/phosphorus&amp;usg=__7DL2-PoiUrfyCscxbvLfPtCxF70=&amp;h=310&amp;w=310&amp;sz=39&amp;hl=en&amp;start=15&amp;zoom=1&amp;tbnid=07CSf4CjvOB8jM:&amp;tbnh=122&amp;tbnw=119&amp;ei=6SgQTtXOKJHqrQfVv8CHBA&amp;prev=/search?q=phosphorus+food+sources&amp;hl=en&amp;client=firefox-a&amp;sa=G&amp;rls=org.mozilla:en-US:official&amp;biw=981&amp;bih=587&amp;gbv=2&amp;tbm=isch&amp;itbs=1&amp;iact=hc&amp;vpx=301&amp;vpy=224&amp;dur=4048&amp;hovh=225&amp;hovw=225&amp;tx=108&amp;ty=172&amp;page=2&amp;ndsp=15&amp;ved=1t:429,r:11,s:15"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in/imgres?imgurl=http://health-club.org/wp-content/uploads/2011/04/Iron-rich-vegetables.jpg&amp;imgrefurl=http://health-club.org/iron-rich-food&amp;usg=__2YF0rQqbw6qtqvS4h_qJ4dzzbUk=&amp;h=365&amp;w=500&amp;sz=45&amp;hl=en&amp;start=0&amp;zoom=1&amp;tbnid=w1lTwIUBFpUCDM:&amp;tbnh=126&amp;tbnw=168&amp;ei=RFsRTsztCMSyrAeozqCIBA&amp;prev=/search?q=factors+inhibiting+calcium+absorption&amp;hl=en&amp;client=firefox-a&amp;sa=G&amp;rls=org.mozilla:en-US:official&amp;biw=981&amp;bih=587&amp;gbv=2&amp;tbm=isch&amp;itbs=1&amp;iact=hc&amp;vpx=675&amp;vpy=86&amp;dur=8600&amp;hovh=192&amp;hovw=263&amp;tx=140&amp;ty=79&amp;page=1&amp;ndsp=13&amp;ved=1t:429,r:3,s:0"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in/imgres?imgurl=http://img.ehowcdn.com/article-page-main/ehow/images/a07/np/v3/foods-prevent-iron-absorption-800x800.jpg&amp;imgrefurl=http://www.ehow.com/info_8120291_foods-prevent-iron-absorption.html&amp;usg=__Hn-ktZAym8Kb43U9jfuibSZJXEU=&amp;h=220&amp;w=225&amp;sz=15&amp;hl=en&amp;start=0&amp;zoom=1&amp;tbnid=ZzotAib6q2fGpM:&amp;tbnh=124&amp;tbnw=138&amp;ei=TnERTrSlMMXprAftsJmIBA&amp;prev=/search?q=factors+inhibiting+iron+absorption+spinach+cereals&amp;hl=en&amp;client=firefox-a&amp;sa=G&amp;rls=org.mozilla:en-US:official&amp;biw=981&amp;bih=558&amp;gbv=2&amp;tbm=isch&amp;itbs=1&amp;iact=hc&amp;vpx=553&amp;vpy=71&amp;dur=993&amp;hovh=124&amp;hovw=138&amp;tx=85&amp;ty=88&amp;page=1&amp;ndsp=13&amp;ved=1t:429,r:11,s:0"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in/imgres?imgurl=http://www.daviddarling.info/images/iron-deficiency_anemia.gif&amp;imgrefurl=http://www.daviddarling.info/encyclopedia/I/iron-deficiency_anemia.html&amp;usg=__Zq0obWBC0SHOV7ssIoUGHnBbBGY=&amp;h=322&amp;w=340&amp;sz=8&amp;hl=en&amp;start=0&amp;zoom=1&amp;tbnid=DAWHq8z789y1iM:&amp;tbnh=110&amp;tbnw=116&amp;ei=5J4RTpWWDKH3mAXc8MHMDg&amp;prev=/search?q=deficiency+of+iron&amp;hl=en&amp;sa=G&amp;biw=981&amp;bih=558&amp;gbv=2&amp;tbm=isch&amp;itbs=1&amp;iact=hc&amp;vpx=125&amp;vpy=101&amp;dur=1687&amp;hovh=218&amp;hovw=231&amp;tx=127&amp;ty=103&amp;page=1&amp;ndsp=16&amp;ved=1t:429,r:0,s:0&amp;biw=981&amp;bih=558"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457200"/>
            <a:ext cx="7772400" cy="1470025"/>
          </a:xfrm>
        </p:spPr>
        <p:txBody>
          <a:bodyPr/>
          <a:lstStyle/>
          <a:p>
            <a:pPr eaLnBrk="1" hangingPunct="1"/>
            <a:r>
              <a:rPr lang="en-US" dirty="0" smtClean="0"/>
              <a:t>Essential Food Constituents</a:t>
            </a:r>
          </a:p>
        </p:txBody>
      </p:sp>
      <p:sp>
        <p:nvSpPr>
          <p:cNvPr id="2051" name="Rectangle 3"/>
          <p:cNvSpPr>
            <a:spLocks noGrp="1" noChangeArrowheads="1"/>
          </p:cNvSpPr>
          <p:nvPr>
            <p:ph type="subTitle" idx="1"/>
          </p:nvPr>
        </p:nvSpPr>
        <p:spPr>
          <a:xfrm>
            <a:off x="1219200" y="1752600"/>
            <a:ext cx="6400800" cy="5105400"/>
          </a:xfrm>
        </p:spPr>
        <p:txBody>
          <a:bodyPr/>
          <a:lstStyle/>
          <a:p>
            <a:pPr eaLnBrk="1" hangingPunct="1"/>
            <a:r>
              <a:rPr lang="en-US" dirty="0" smtClean="0"/>
              <a:t>Vitamins</a:t>
            </a:r>
          </a:p>
        </p:txBody>
      </p:sp>
      <p:pic>
        <p:nvPicPr>
          <p:cNvPr id="2052"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8878">
            <a:off x="1600200" y="2667000"/>
            <a:ext cx="55181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Functions Of Vitamin A</a:t>
            </a:r>
          </a:p>
        </p:txBody>
      </p:sp>
      <p:sp>
        <p:nvSpPr>
          <p:cNvPr id="11267" name="Rectangle 3"/>
          <p:cNvSpPr>
            <a:spLocks noGrp="1" noChangeArrowheads="1"/>
          </p:cNvSpPr>
          <p:nvPr>
            <p:ph type="body" idx="1"/>
          </p:nvPr>
        </p:nvSpPr>
        <p:spPr/>
        <p:txBody>
          <a:bodyPr/>
          <a:lstStyle/>
          <a:p>
            <a:pPr eaLnBrk="1" hangingPunct="1">
              <a:lnSpc>
                <a:spcPct val="90000"/>
              </a:lnSpc>
            </a:pPr>
            <a:r>
              <a:rPr lang="en-US" sz="2400" smtClean="0"/>
              <a:t>For growth of body-essential for normal skeletal growth and tooth development.</a:t>
            </a:r>
          </a:p>
          <a:p>
            <a:pPr eaLnBrk="1" hangingPunct="1">
              <a:lnSpc>
                <a:spcPct val="90000"/>
              </a:lnSpc>
            </a:pPr>
            <a:r>
              <a:rPr lang="en-US" sz="2400" smtClean="0"/>
              <a:t>For health of epithelial cells of body.</a:t>
            </a:r>
          </a:p>
          <a:p>
            <a:pPr eaLnBrk="1" hangingPunct="1">
              <a:lnSpc>
                <a:spcPct val="90000"/>
              </a:lnSpc>
            </a:pPr>
            <a:r>
              <a:rPr lang="en-US" sz="2400" smtClean="0"/>
              <a:t>For synthesis and functioning of visual pigments-maintenance of proper vision  in dim light. Retina of eye contains-rods and cones .Rods are functional for vision in dim light and cones in bright light.When bright light strikes these pigments rhodopsin present in rods breaks down into retinene and protein with some loss of vitamin A.If sufficient amount of vitamin is not available rhodopsin is not synthesised-eyes take long time to adjust- not able to see in dim light-night blindness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4294967295"/>
          </p:nvPr>
        </p:nvSpPr>
        <p:spPr>
          <a:xfrm>
            <a:off x="0" y="228600"/>
            <a:ext cx="8229600" cy="6430963"/>
          </a:xfrm>
        </p:spPr>
        <p:txBody>
          <a:bodyPr/>
          <a:lstStyle/>
          <a:p>
            <a:pPr eaLnBrk="1" hangingPunct="1"/>
            <a:r>
              <a:rPr lang="en-US" smtClean="0"/>
              <a:t>For reproduction-important for formation of sperms in males and normal reproductive cycle in females.</a:t>
            </a:r>
          </a:p>
          <a:p>
            <a:pPr eaLnBrk="1" hangingPunct="1"/>
            <a:r>
              <a:rPr lang="en-US" smtClean="0"/>
              <a:t>For protection against infections-provides resistance against infections of respiratory tract.</a:t>
            </a:r>
          </a:p>
          <a:p>
            <a:pPr eaLnBrk="1" hangingPunct="1"/>
            <a:r>
              <a:rPr lang="en-US" smtClean="0"/>
              <a:t>Recommended Allowances-depends upon age and physiological state.Adult man 600 microgram of vitamin A or 2400 microgram of beta carotene, in lactating mothers it can go up to 950 microgram or 3800 microgram.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Effects Of Vitamin A Deficiency</a:t>
            </a:r>
          </a:p>
        </p:txBody>
      </p:sp>
      <p:sp>
        <p:nvSpPr>
          <p:cNvPr id="13315" name="Rectangle 3"/>
          <p:cNvSpPr>
            <a:spLocks noGrp="1" noChangeArrowheads="1"/>
          </p:cNvSpPr>
          <p:nvPr>
            <p:ph type="body" idx="1"/>
          </p:nvPr>
        </p:nvSpPr>
        <p:spPr/>
        <p:txBody>
          <a:bodyPr/>
          <a:lstStyle/>
          <a:p>
            <a:pPr eaLnBrk="1" hangingPunct="1">
              <a:lnSpc>
                <a:spcPct val="90000"/>
              </a:lnSpc>
            </a:pPr>
            <a:r>
              <a:rPr lang="en-US" sz="2400" smtClean="0"/>
              <a:t>Night blindness</a:t>
            </a:r>
          </a:p>
          <a:p>
            <a:pPr eaLnBrk="1" hangingPunct="1">
              <a:lnSpc>
                <a:spcPct val="90000"/>
              </a:lnSpc>
            </a:pPr>
            <a:r>
              <a:rPr lang="en-US" sz="2400" smtClean="0"/>
              <a:t>Eye infections-</a:t>
            </a:r>
          </a:p>
          <a:p>
            <a:pPr eaLnBrk="1" hangingPunct="1">
              <a:lnSpc>
                <a:spcPct val="90000"/>
              </a:lnSpc>
              <a:buFontTx/>
              <a:buNone/>
            </a:pPr>
            <a:r>
              <a:rPr lang="en-US" sz="2400" smtClean="0"/>
              <a:t> (a) Xeropthalmia</a:t>
            </a:r>
          </a:p>
          <a:p>
            <a:pPr eaLnBrk="1" hangingPunct="1">
              <a:lnSpc>
                <a:spcPct val="90000"/>
              </a:lnSpc>
              <a:buFontTx/>
              <a:buNone/>
            </a:pPr>
            <a:r>
              <a:rPr lang="en-US" sz="2400" smtClean="0"/>
              <a:t> (b)Bitot spots</a:t>
            </a:r>
          </a:p>
          <a:p>
            <a:pPr eaLnBrk="1" hangingPunct="1">
              <a:lnSpc>
                <a:spcPct val="90000"/>
              </a:lnSpc>
              <a:buFontTx/>
              <a:buNone/>
            </a:pPr>
            <a:r>
              <a:rPr lang="en-US" sz="2400" smtClean="0"/>
              <a:t> (c)Keratomalacia</a:t>
            </a:r>
          </a:p>
          <a:p>
            <a:pPr eaLnBrk="1" hangingPunct="1">
              <a:lnSpc>
                <a:spcPct val="90000"/>
              </a:lnSpc>
              <a:buFontTx/>
              <a:buNone/>
            </a:pPr>
            <a:r>
              <a:rPr lang="en-US" sz="2400" smtClean="0"/>
              <a:t> Epithelial changes</a:t>
            </a:r>
          </a:p>
          <a:p>
            <a:pPr eaLnBrk="1" hangingPunct="1">
              <a:lnSpc>
                <a:spcPct val="90000"/>
              </a:lnSpc>
              <a:buFontTx/>
              <a:buNone/>
            </a:pPr>
            <a:r>
              <a:rPr lang="en-US" sz="2400" smtClean="0"/>
              <a:t> Follicular keratosis</a:t>
            </a:r>
          </a:p>
          <a:p>
            <a:pPr eaLnBrk="1" hangingPunct="1">
              <a:lnSpc>
                <a:spcPct val="90000"/>
              </a:lnSpc>
              <a:buFontTx/>
              <a:buNone/>
            </a:pPr>
            <a:r>
              <a:rPr lang="en-US" sz="2400" smtClean="0"/>
              <a:t> Low resistance to infections</a:t>
            </a:r>
          </a:p>
          <a:p>
            <a:pPr eaLnBrk="1" hangingPunct="1">
              <a:lnSpc>
                <a:spcPct val="90000"/>
              </a:lnSpc>
              <a:buFontTx/>
              <a:buNone/>
            </a:pPr>
            <a:r>
              <a:rPr lang="en-US" sz="2400" smtClean="0"/>
              <a:t> Retardation of growth</a:t>
            </a:r>
          </a:p>
          <a:p>
            <a:pPr eaLnBrk="1" hangingPunct="1">
              <a:lnSpc>
                <a:spcPct val="90000"/>
              </a:lnSpc>
              <a:buFontTx/>
              <a:buNone/>
            </a:pPr>
            <a:r>
              <a:rPr lang="en-US" sz="2400" smtClean="0"/>
              <a:t> Reproductive disorders</a:t>
            </a:r>
          </a:p>
          <a:p>
            <a:pPr eaLnBrk="1" hangingPunct="1">
              <a:lnSpc>
                <a:spcPct val="90000"/>
              </a:lnSpc>
              <a:buFontTx/>
              <a:buNone/>
            </a:pPr>
            <a:r>
              <a:rPr lang="en-US" sz="2400" smtClean="0"/>
              <a:t> Prone to formation of kidney stones</a:t>
            </a:r>
          </a:p>
        </p:txBody>
      </p:sp>
      <p:pic>
        <p:nvPicPr>
          <p:cNvPr id="13316" name="Picture 4" descr="Kerat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Vitamin D</a:t>
            </a:r>
          </a:p>
        </p:txBody>
      </p:sp>
      <p:sp>
        <p:nvSpPr>
          <p:cNvPr id="14339" name="Rectangle 3"/>
          <p:cNvSpPr>
            <a:spLocks noGrp="1" noChangeArrowheads="1"/>
          </p:cNvSpPr>
          <p:nvPr>
            <p:ph type="body" idx="1"/>
          </p:nvPr>
        </p:nvSpPr>
        <p:spPr>
          <a:xfrm>
            <a:off x="457200" y="0"/>
            <a:ext cx="8229600" cy="6126163"/>
          </a:xfrm>
        </p:spPr>
        <p:txBody>
          <a:bodyPr/>
          <a:lstStyle/>
          <a:p>
            <a:pPr eaLnBrk="1" hangingPunct="1"/>
            <a:endParaRPr lang="en-US" smtClean="0"/>
          </a:p>
        </p:txBody>
      </p:sp>
      <p:pic>
        <p:nvPicPr>
          <p:cNvPr id="14340" name="Picture 4" descr="vitamin-d-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a:xfrm>
            <a:off x="609600" y="228600"/>
            <a:ext cx="8229600" cy="6629400"/>
          </a:xfrm>
        </p:spPr>
        <p:txBody>
          <a:bodyPr/>
          <a:lstStyle/>
          <a:p>
            <a:pPr eaLnBrk="1" hangingPunct="1"/>
            <a:r>
              <a:rPr lang="en-US" smtClean="0"/>
              <a:t>The chemical name for vitamin D is calciferol.  Also known as anti rachitic vitamin. Sterols a class of fats ,are the precursors  of vitamin D. Two important sterols ere 7 dehydro cholesterol and ergosterol</a:t>
            </a:r>
          </a:p>
          <a:p>
            <a:pPr eaLnBrk="1" hangingPunct="1"/>
            <a:r>
              <a:rPr lang="en-US" smtClean="0"/>
              <a:t>Food sources –Richest source is fish liver oil, butter ,milk and egg yolk.</a:t>
            </a:r>
          </a:p>
          <a:p>
            <a:pPr eaLnBrk="1" hangingPunct="1"/>
            <a:r>
              <a:rPr lang="en-US" smtClean="0"/>
              <a:t>Ultra violet rays in the sun synthesize vitamin D in our body.7dehydrocholesterol present beneath the skin is converted to vitamin Din the presence of sunlight-also known as Sunshine vitamin.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Functions Of Vitamin D</a:t>
            </a:r>
          </a:p>
        </p:txBody>
      </p:sp>
      <p:sp>
        <p:nvSpPr>
          <p:cNvPr id="16387" name="Rectangle 3"/>
          <p:cNvSpPr>
            <a:spLocks noGrp="1" noChangeArrowheads="1"/>
          </p:cNvSpPr>
          <p:nvPr>
            <p:ph type="body" idx="1"/>
          </p:nvPr>
        </p:nvSpPr>
        <p:spPr/>
        <p:txBody>
          <a:bodyPr/>
          <a:lstStyle/>
          <a:p>
            <a:pPr eaLnBrk="1" hangingPunct="1">
              <a:lnSpc>
                <a:spcPct val="90000"/>
              </a:lnSpc>
            </a:pPr>
            <a:r>
              <a:rPr lang="en-US" smtClean="0"/>
              <a:t>For the formation of bones-regulates the amount of calcium and phosphorus in the body.</a:t>
            </a:r>
          </a:p>
          <a:p>
            <a:pPr eaLnBrk="1" hangingPunct="1">
              <a:lnSpc>
                <a:spcPct val="90000"/>
              </a:lnSpc>
            </a:pPr>
            <a:r>
              <a:rPr lang="en-US" smtClean="0"/>
              <a:t>For the absorption of calcium and phosphorus from intestines-Promotes rate of absorption of ca and phos and regulates calcification of bones and teeth.</a:t>
            </a:r>
          </a:p>
          <a:p>
            <a:pPr eaLnBrk="1" hangingPunct="1">
              <a:lnSpc>
                <a:spcPct val="90000"/>
              </a:lnSpc>
            </a:pPr>
            <a:r>
              <a:rPr lang="en-US" smtClean="0"/>
              <a:t>For growth-Essential for bone formation-considered important for growth.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a:xfrm>
            <a:off x="457200" y="228600"/>
            <a:ext cx="8229600" cy="5897563"/>
          </a:xfrm>
        </p:spPr>
        <p:txBody>
          <a:bodyPr/>
          <a:lstStyle/>
          <a:p>
            <a:pPr eaLnBrk="1" hangingPunct="1">
              <a:lnSpc>
                <a:spcPct val="90000"/>
              </a:lnSpc>
            </a:pPr>
            <a:r>
              <a:rPr lang="en-US" smtClean="0"/>
              <a:t>Recommended allowances-No allowances have been recommended by ICMR 1990.Direct exposure to sunlight for 5 minutes is sufficient.</a:t>
            </a:r>
          </a:p>
          <a:p>
            <a:pPr eaLnBrk="1" hangingPunct="1">
              <a:lnSpc>
                <a:spcPct val="90000"/>
              </a:lnSpc>
            </a:pPr>
            <a:r>
              <a:rPr lang="en-US" u="sng" smtClean="0"/>
              <a:t>Deficiency of vitamin D-</a:t>
            </a:r>
          </a:p>
          <a:p>
            <a:pPr eaLnBrk="1" hangingPunct="1">
              <a:lnSpc>
                <a:spcPct val="90000"/>
              </a:lnSpc>
            </a:pPr>
            <a:r>
              <a:rPr lang="en-US" smtClean="0"/>
              <a:t>Rickets-found in children living in dark places due to deficiency of calcium and vitamin D</a:t>
            </a:r>
          </a:p>
          <a:p>
            <a:pPr eaLnBrk="1" hangingPunct="1">
              <a:lnSpc>
                <a:spcPct val="90000"/>
              </a:lnSpc>
            </a:pPr>
            <a:r>
              <a:rPr lang="en-US" smtClean="0"/>
              <a:t>Tetany-results in disturbance in calcium and phosphorus metabolism. Excitability of nerves increase due to low blood calcium levels and muscle contracts involuntarily.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Deficiency of vitamin D (contd )</a:t>
            </a:r>
          </a:p>
        </p:txBody>
      </p:sp>
      <p:sp>
        <p:nvSpPr>
          <p:cNvPr id="18435" name="Rectangle 3"/>
          <p:cNvSpPr>
            <a:spLocks noGrp="1" noChangeArrowheads="1"/>
          </p:cNvSpPr>
          <p:nvPr>
            <p:ph type="body" idx="1"/>
          </p:nvPr>
        </p:nvSpPr>
        <p:spPr/>
        <p:txBody>
          <a:bodyPr/>
          <a:lstStyle/>
          <a:p>
            <a:pPr eaLnBrk="1" hangingPunct="1"/>
            <a:r>
              <a:rPr lang="en-US" sz="2800" smtClean="0"/>
              <a:t>Dental caries-Teething is delayed in infants and malformation of teeth.</a:t>
            </a:r>
          </a:p>
          <a:p>
            <a:pPr eaLnBrk="1" hangingPunct="1"/>
            <a:r>
              <a:rPr lang="en-US" sz="2800" smtClean="0"/>
              <a:t>Osteomalacia-also known as adult rickets. Means softening of bones. During pregnancy and lactation requirement increases as a result ca and phosphorus metabolism is disturbed.</a:t>
            </a:r>
          </a:p>
          <a:p>
            <a:pPr eaLnBrk="1" hangingPunct="1"/>
            <a:r>
              <a:rPr lang="en-US" sz="2800" smtClean="0"/>
              <a:t>Osteoporosis-results in deficiency in old people generally in women after menopause.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Vitamin C</a:t>
            </a:r>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descr="vitam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3629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a:xfrm>
            <a:off x="457200" y="228600"/>
            <a:ext cx="8229600" cy="5897563"/>
          </a:xfrm>
        </p:spPr>
        <p:txBody>
          <a:bodyPr/>
          <a:lstStyle/>
          <a:p>
            <a:pPr eaLnBrk="1" hangingPunct="1"/>
            <a:r>
              <a:rPr lang="en-US" sz="2800" smtClean="0"/>
              <a:t>Chemical name for is vitamin C ascorbic acid.It is water soluble and destroyed by oxidation.</a:t>
            </a:r>
          </a:p>
          <a:p>
            <a:pPr eaLnBrk="1" hangingPunct="1"/>
            <a:r>
              <a:rPr lang="en-US" sz="2800" smtClean="0"/>
              <a:t>Food Sources-fresh fruits and vegetables are main source. Amla –richest source. Guava, green leafy vegetables and citrus fruits are good sources. Eggs ,milk, cereals and pulses do not  have vitamin C. Sprouting of pulses – makes them a fair source of vitamin C.</a:t>
            </a:r>
          </a:p>
          <a:p>
            <a:pPr eaLnBrk="1" hangingPunct="1"/>
            <a:r>
              <a:rPr lang="en-US" sz="2800" smtClean="0"/>
              <a:t>Recommended Allowances-Acc. To ICMR-25mg per day for infants up to 1 yr of age and 40 mg for children and adults, increases to 80 mg during lactation.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endParaRPr lang="en-US" dirty="0" smtClean="0"/>
          </a:p>
        </p:txBody>
      </p:sp>
      <p:sp>
        <p:nvSpPr>
          <p:cNvPr id="3075" name="Rectangle 3"/>
          <p:cNvSpPr>
            <a:spLocks noGrp="1" noChangeArrowheads="1"/>
          </p:cNvSpPr>
          <p:nvPr>
            <p:ph type="body" idx="4294967295"/>
          </p:nvPr>
        </p:nvSpPr>
        <p:spPr>
          <a:xfrm>
            <a:off x="0" y="304800"/>
            <a:ext cx="8229600" cy="6019800"/>
          </a:xfrm>
        </p:spPr>
        <p:txBody>
          <a:bodyPr/>
          <a:lstStyle/>
          <a:p>
            <a:pPr eaLnBrk="1" hangingPunct="1"/>
            <a:r>
              <a:rPr lang="en-US" sz="2800" smtClean="0"/>
              <a:t>Vitamins are organic substances which are present in foods in small amounts and are required by the body in small amounts but are essential for good health, growth and maintenance of the body processes.</a:t>
            </a:r>
          </a:p>
          <a:p>
            <a:pPr eaLnBrk="1" hangingPunct="1"/>
            <a:r>
              <a:rPr lang="en-US" sz="2800" smtClean="0"/>
              <a:t>Two types of vitamins-</a:t>
            </a:r>
          </a:p>
          <a:p>
            <a:pPr eaLnBrk="1" hangingPunct="1"/>
            <a:r>
              <a:rPr lang="en-US" sz="2800" smtClean="0"/>
              <a:t>Fat soluble </a:t>
            </a:r>
          </a:p>
          <a:p>
            <a:pPr eaLnBrk="1" hangingPunct="1"/>
            <a:r>
              <a:rPr lang="en-US" sz="2800" smtClean="0"/>
              <a:t>Water soluble</a:t>
            </a:r>
          </a:p>
          <a:p>
            <a:pPr eaLnBrk="1" hangingPunct="1"/>
            <a:r>
              <a:rPr lang="en-US" sz="2800" smtClean="0"/>
              <a:t>Fat soluble vitamins-Vitamin A</a:t>
            </a:r>
          </a:p>
          <a:p>
            <a:pPr eaLnBrk="1" hangingPunct="1">
              <a:buFontTx/>
              <a:buNone/>
            </a:pPr>
            <a:r>
              <a:rPr lang="en-US" sz="2800" smtClean="0"/>
              <a:t>                                     Vitamin D</a:t>
            </a:r>
          </a:p>
          <a:p>
            <a:pPr eaLnBrk="1" hangingPunct="1">
              <a:buFontTx/>
              <a:buNone/>
            </a:pPr>
            <a:r>
              <a:rPr lang="en-US" sz="2800" smtClean="0"/>
              <a:t>                                      Vitamin E</a:t>
            </a:r>
          </a:p>
          <a:p>
            <a:pPr eaLnBrk="1" hangingPunct="1">
              <a:buFontTx/>
              <a:buNone/>
            </a:pPr>
            <a:r>
              <a:rPr lang="en-US" sz="2800" smtClean="0"/>
              <a:t>                                      Vitamin K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Functions of vitamin C</a:t>
            </a:r>
          </a:p>
        </p:txBody>
      </p:sp>
      <p:sp>
        <p:nvSpPr>
          <p:cNvPr id="21507" name="Rectangle 3"/>
          <p:cNvSpPr>
            <a:spLocks noGrp="1" noChangeArrowheads="1"/>
          </p:cNvSpPr>
          <p:nvPr>
            <p:ph type="body" idx="1"/>
          </p:nvPr>
        </p:nvSpPr>
        <p:spPr/>
        <p:txBody>
          <a:bodyPr/>
          <a:lstStyle/>
          <a:p>
            <a:pPr eaLnBrk="1" hangingPunct="1">
              <a:buFontTx/>
              <a:buNone/>
            </a:pPr>
            <a:r>
              <a:rPr lang="en-US" sz="2800" smtClean="0"/>
              <a:t> 1. For formation of collagen-a cementing material that holds cells together.Collagen is a protein important for wound healing,strengthing of teeth etc.</a:t>
            </a:r>
          </a:p>
          <a:p>
            <a:pPr eaLnBrk="1" hangingPunct="1">
              <a:buFontTx/>
              <a:buNone/>
            </a:pPr>
            <a:r>
              <a:rPr lang="en-US" sz="2800" smtClean="0"/>
              <a:t> 2. For cell respiration-participates in iron metabolism-transportation of oxygen to cells.</a:t>
            </a:r>
          </a:p>
          <a:p>
            <a:pPr eaLnBrk="1" hangingPunct="1">
              <a:buFontTx/>
              <a:buNone/>
            </a:pPr>
            <a:r>
              <a:rPr lang="en-US" sz="2800" smtClean="0"/>
              <a:t> 3. For prevention of against infectious diseases-helps in building immunity against infectious diseases.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Functions of vitamin C (contd)</a:t>
            </a:r>
          </a:p>
        </p:txBody>
      </p:sp>
      <p:sp>
        <p:nvSpPr>
          <p:cNvPr id="22531" name="Rectangle 3"/>
          <p:cNvSpPr>
            <a:spLocks noGrp="1" noChangeArrowheads="1"/>
          </p:cNvSpPr>
          <p:nvPr>
            <p:ph type="body" idx="1"/>
          </p:nvPr>
        </p:nvSpPr>
        <p:spPr/>
        <p:txBody>
          <a:bodyPr/>
          <a:lstStyle/>
          <a:p>
            <a:pPr eaLnBrk="1" hangingPunct="1">
              <a:lnSpc>
                <a:spcPct val="90000"/>
              </a:lnSpc>
              <a:buFontTx/>
              <a:buNone/>
            </a:pPr>
            <a:r>
              <a:rPr lang="en-US" sz="2800" smtClean="0"/>
              <a:t>  4.For functioning of enzymes-</a:t>
            </a:r>
          </a:p>
          <a:p>
            <a:pPr eaLnBrk="1" hangingPunct="1">
              <a:lnSpc>
                <a:spcPct val="90000"/>
              </a:lnSpc>
            </a:pPr>
            <a:r>
              <a:rPr lang="en-US" sz="2800" smtClean="0"/>
              <a:t>Ascorbic acid enhances iron absorption by converting ferric to ferrous form.</a:t>
            </a:r>
          </a:p>
          <a:p>
            <a:pPr eaLnBrk="1" hangingPunct="1">
              <a:lnSpc>
                <a:spcPct val="90000"/>
              </a:lnSpc>
            </a:pPr>
            <a:r>
              <a:rPr lang="en-US" sz="2800" smtClean="0"/>
              <a:t>Releases iron from transferrin</a:t>
            </a:r>
          </a:p>
          <a:p>
            <a:pPr eaLnBrk="1" hangingPunct="1">
              <a:lnSpc>
                <a:spcPct val="90000"/>
              </a:lnSpc>
            </a:pPr>
            <a:r>
              <a:rPr lang="en-US" sz="2800" smtClean="0"/>
              <a:t>Converts folic acid into active form-</a:t>
            </a:r>
          </a:p>
          <a:p>
            <a:pPr eaLnBrk="1" hangingPunct="1">
              <a:lnSpc>
                <a:spcPct val="90000"/>
              </a:lnSpc>
            </a:pPr>
            <a:r>
              <a:rPr lang="en-US" sz="2800" smtClean="0"/>
              <a:t>Conversion of cholesterol to bile acids</a:t>
            </a:r>
          </a:p>
          <a:p>
            <a:pPr eaLnBrk="1" hangingPunct="1">
              <a:lnSpc>
                <a:spcPct val="90000"/>
              </a:lnSpc>
            </a:pPr>
            <a:r>
              <a:rPr lang="en-US" sz="2800" smtClean="0"/>
              <a:t>Converts amino acid  to tyrosine             </a:t>
            </a:r>
          </a:p>
          <a:p>
            <a:pPr eaLnBrk="1" hangingPunct="1">
              <a:lnSpc>
                <a:spcPct val="90000"/>
              </a:lnSpc>
              <a:buFontTx/>
              <a:buNone/>
            </a:pPr>
            <a:r>
              <a:rPr lang="en-US" sz="2800" smtClean="0"/>
              <a:t> 5 . For functioning of adrenal glands</a:t>
            </a:r>
          </a:p>
          <a:p>
            <a:pPr eaLnBrk="1" hangingPunct="1">
              <a:lnSpc>
                <a:spcPct val="90000"/>
              </a:lnSpc>
              <a:buFontTx/>
              <a:buNone/>
            </a:pPr>
            <a:r>
              <a:rPr lang="en-US" sz="2800" smtClean="0"/>
              <a:t> 6 . As an anti </a:t>
            </a:r>
            <a:r>
              <a:rPr lang="en-US" sz="2800" u="sng" smtClean="0"/>
              <a:t>oxidant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t>Effects of Deficiency of vitamin C</a:t>
            </a:r>
          </a:p>
        </p:txBody>
      </p:sp>
      <p:sp>
        <p:nvSpPr>
          <p:cNvPr id="23555" name="Rectangle 3"/>
          <p:cNvSpPr>
            <a:spLocks noGrp="1" noChangeArrowheads="1"/>
          </p:cNvSpPr>
          <p:nvPr>
            <p:ph type="body" idx="1"/>
          </p:nvPr>
        </p:nvSpPr>
        <p:spPr/>
        <p:txBody>
          <a:bodyPr/>
          <a:lstStyle/>
          <a:p>
            <a:pPr eaLnBrk="1" hangingPunct="1"/>
            <a:r>
              <a:rPr lang="en-US" smtClean="0"/>
              <a:t>Pain in joints</a:t>
            </a:r>
          </a:p>
          <a:p>
            <a:pPr eaLnBrk="1" hangingPunct="1"/>
            <a:r>
              <a:rPr lang="en-US" smtClean="0"/>
              <a:t>Irritability</a:t>
            </a:r>
          </a:p>
          <a:p>
            <a:pPr eaLnBrk="1" hangingPunct="1"/>
            <a:r>
              <a:rPr lang="en-US" smtClean="0"/>
              <a:t>Retardation of growth in children</a:t>
            </a:r>
          </a:p>
          <a:p>
            <a:pPr eaLnBrk="1" hangingPunct="1"/>
            <a:r>
              <a:rPr lang="en-US" smtClean="0"/>
              <a:t>Anaemia</a:t>
            </a:r>
          </a:p>
          <a:p>
            <a:pPr eaLnBrk="1" hangingPunct="1"/>
            <a:r>
              <a:rPr lang="en-US" smtClean="0"/>
              <a:t>Shortness of breath</a:t>
            </a:r>
          </a:p>
          <a:p>
            <a:pPr eaLnBrk="1" hangingPunct="1"/>
            <a:r>
              <a:rPr lang="en-US" smtClean="0"/>
              <a:t>Delayed wound healing</a:t>
            </a:r>
          </a:p>
          <a:p>
            <a:pPr eaLnBrk="1" hangingPunct="1"/>
            <a:r>
              <a:rPr lang="en-US" smtClean="0"/>
              <a:t>Low resistance to infections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Scurvy</a:t>
            </a:r>
          </a:p>
        </p:txBody>
      </p:sp>
      <p:sp>
        <p:nvSpPr>
          <p:cNvPr id="24579" name="Rectangle 3"/>
          <p:cNvSpPr>
            <a:spLocks noGrp="1" noChangeArrowheads="1"/>
          </p:cNvSpPr>
          <p:nvPr>
            <p:ph type="body" idx="1"/>
          </p:nvPr>
        </p:nvSpPr>
        <p:spPr/>
        <p:txBody>
          <a:bodyPr/>
          <a:lstStyle/>
          <a:p>
            <a:pPr eaLnBrk="1" hangingPunct="1"/>
            <a:r>
              <a:rPr lang="en-US" sz="2800" smtClean="0"/>
              <a:t>Infantile scurvy- infants up to 1 year of age. Cause- weaning of mother’s milk Symptoms-</a:t>
            </a:r>
          </a:p>
          <a:p>
            <a:pPr eaLnBrk="1" hangingPunct="1"/>
            <a:r>
              <a:rPr lang="en-US" sz="2800" smtClean="0"/>
              <a:t>Child becomes weak</a:t>
            </a:r>
          </a:p>
          <a:p>
            <a:pPr eaLnBrk="1" hangingPunct="1"/>
            <a:r>
              <a:rPr lang="en-US" sz="2800" smtClean="0"/>
              <a:t>Fever ,diarrhoea and vomitings.</a:t>
            </a:r>
          </a:p>
          <a:p>
            <a:pPr eaLnBrk="1" hangingPunct="1"/>
            <a:r>
              <a:rPr lang="en-US" sz="2800" smtClean="0"/>
              <a:t>Gums tender, swollen and bleeding.</a:t>
            </a:r>
          </a:p>
          <a:p>
            <a:pPr eaLnBrk="1" hangingPunct="1"/>
            <a:r>
              <a:rPr lang="en-US" sz="2800" smtClean="0"/>
              <a:t>Skeletal deformities.</a:t>
            </a:r>
          </a:p>
          <a:p>
            <a:pPr eaLnBrk="1" hangingPunct="1"/>
            <a:r>
              <a:rPr lang="en-US" sz="2800" smtClean="0"/>
              <a:t>End of long bones-enlarged.</a:t>
            </a:r>
          </a:p>
          <a:p>
            <a:pPr eaLnBrk="1" hangingPunct="1"/>
            <a:r>
              <a:rPr lang="en-US" sz="2800" smtClean="0"/>
              <a:t>Anaemia is present.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Adult scurvy</a:t>
            </a:r>
          </a:p>
        </p:txBody>
      </p:sp>
      <p:sp>
        <p:nvSpPr>
          <p:cNvPr id="25603" name="Rectangle 3"/>
          <p:cNvSpPr>
            <a:spLocks noGrp="1" noChangeArrowheads="1"/>
          </p:cNvSpPr>
          <p:nvPr>
            <p:ph type="body" idx="1"/>
          </p:nvPr>
        </p:nvSpPr>
        <p:spPr/>
        <p:txBody>
          <a:bodyPr/>
          <a:lstStyle/>
          <a:p>
            <a:pPr eaLnBrk="1" hangingPunct="1">
              <a:lnSpc>
                <a:spcPct val="80000"/>
              </a:lnSpc>
            </a:pPr>
            <a:r>
              <a:rPr lang="en-US" sz="2800" smtClean="0"/>
              <a:t>Follicular keratosis-horny growth of dead cells in the hair follicle.</a:t>
            </a:r>
          </a:p>
          <a:p>
            <a:pPr eaLnBrk="1" hangingPunct="1">
              <a:lnSpc>
                <a:spcPct val="80000"/>
              </a:lnSpc>
            </a:pPr>
            <a:r>
              <a:rPr lang="en-US" sz="2800" smtClean="0"/>
              <a:t>Gingivitis-gums swollen ,tender and red.</a:t>
            </a:r>
          </a:p>
          <a:p>
            <a:pPr eaLnBrk="1" hangingPunct="1">
              <a:lnSpc>
                <a:spcPct val="80000"/>
              </a:lnSpc>
            </a:pPr>
            <a:r>
              <a:rPr lang="en-US" sz="2800" smtClean="0"/>
              <a:t>Muscles in legs weak and tender</a:t>
            </a:r>
          </a:p>
          <a:p>
            <a:pPr eaLnBrk="1" hangingPunct="1">
              <a:lnSpc>
                <a:spcPct val="80000"/>
              </a:lnSpc>
            </a:pPr>
            <a:r>
              <a:rPr lang="en-US" sz="2800" smtClean="0"/>
              <a:t>Folic acid not converted into folinic acid</a:t>
            </a:r>
          </a:p>
          <a:p>
            <a:pPr eaLnBrk="1" hangingPunct="1">
              <a:lnSpc>
                <a:spcPct val="80000"/>
              </a:lnSpc>
            </a:pPr>
            <a:r>
              <a:rPr lang="en-US" sz="2800" smtClean="0"/>
              <a:t>Excessive bleeding and internal haemorrhage beneath skin</a:t>
            </a:r>
          </a:p>
          <a:p>
            <a:pPr eaLnBrk="1" hangingPunct="1">
              <a:lnSpc>
                <a:spcPct val="80000"/>
              </a:lnSpc>
            </a:pPr>
            <a:r>
              <a:rPr lang="en-US" sz="2800" smtClean="0"/>
              <a:t>Swelling and pain in joints</a:t>
            </a:r>
          </a:p>
          <a:p>
            <a:pPr eaLnBrk="1" hangingPunct="1">
              <a:lnSpc>
                <a:spcPct val="80000"/>
              </a:lnSpc>
            </a:pPr>
            <a:r>
              <a:rPr lang="en-US" sz="2800" smtClean="0"/>
              <a:t>Loss of weight</a:t>
            </a:r>
          </a:p>
          <a:p>
            <a:pPr eaLnBrk="1" hangingPunct="1">
              <a:lnSpc>
                <a:spcPct val="80000"/>
              </a:lnSpc>
            </a:pPr>
            <a:r>
              <a:rPr lang="en-US" sz="2800" smtClean="0"/>
              <a:t>Healing of wounds take long time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Vitamin B complex</a:t>
            </a:r>
          </a:p>
        </p:txBody>
      </p:sp>
      <p:pic>
        <p:nvPicPr>
          <p:cNvPr id="26627" name="Picture 4" descr="299068-10322-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219200"/>
            <a:ext cx="6642100" cy="538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a:xfrm>
            <a:off x="228600" y="304800"/>
            <a:ext cx="8229600" cy="6553200"/>
          </a:xfrm>
        </p:spPr>
        <p:txBody>
          <a:bodyPr/>
          <a:lstStyle/>
          <a:p>
            <a:pPr eaLnBrk="1" hangingPunct="1"/>
            <a:r>
              <a:rPr lang="en-US" smtClean="0"/>
              <a:t>Water soluble B complex is a group of compounds which are essential for well-being of each cell. Essential for normal metabolism of food. All vitamins in the group are related to each other and to production of energy. Important vitamins-</a:t>
            </a:r>
          </a:p>
          <a:p>
            <a:pPr eaLnBrk="1" hangingPunct="1"/>
            <a:r>
              <a:rPr lang="en-US" smtClean="0"/>
              <a:t>Thiamin</a:t>
            </a:r>
          </a:p>
          <a:p>
            <a:pPr eaLnBrk="1" hangingPunct="1"/>
            <a:r>
              <a:rPr lang="en-US" smtClean="0"/>
              <a:t>Riboflavin</a:t>
            </a:r>
          </a:p>
          <a:p>
            <a:pPr eaLnBrk="1" hangingPunct="1"/>
            <a:r>
              <a:rPr lang="en-US" smtClean="0"/>
              <a:t>Niacin</a:t>
            </a:r>
          </a:p>
          <a:p>
            <a:pPr eaLnBrk="1" hangingPunct="1"/>
            <a:r>
              <a:rPr lang="en-US" smtClean="0"/>
              <a:t>Pyridoxine</a:t>
            </a:r>
          </a:p>
          <a:p>
            <a:pPr eaLnBrk="1" hangingPunct="1"/>
            <a:r>
              <a:rPr lang="en-US" smtClean="0"/>
              <a:t>Folic acid</a:t>
            </a:r>
          </a:p>
          <a:p>
            <a:pPr eaLnBrk="1" hangingPunct="1"/>
            <a:r>
              <a:rPr lang="en-US" smtClean="0"/>
              <a:t>Cynocobalamine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Thiamine or Vitamin B</a:t>
            </a:r>
            <a:r>
              <a:rPr lang="en-US" sz="1600" smtClean="0"/>
              <a:t>1</a:t>
            </a:r>
            <a:endParaRPr lang="en-US" smtClean="0"/>
          </a:p>
        </p:txBody>
      </p:sp>
      <p:sp>
        <p:nvSpPr>
          <p:cNvPr id="28675" name="Rectangle 3"/>
          <p:cNvSpPr>
            <a:spLocks noGrp="1" noChangeArrowheads="1"/>
          </p:cNvSpPr>
          <p:nvPr>
            <p:ph type="body" idx="1"/>
          </p:nvPr>
        </p:nvSpPr>
        <p:spPr/>
        <p:txBody>
          <a:bodyPr/>
          <a:lstStyle/>
          <a:p>
            <a:pPr eaLnBrk="1" hangingPunct="1"/>
            <a:r>
              <a:rPr lang="en-US" smtClean="0"/>
              <a:t>It is a crystalline white powder made of carbon, hydrogen, nitrogen, sulfur and chlorine. Stable in dry form but being water soluble it is destroyed during cooking.</a:t>
            </a:r>
          </a:p>
        </p:txBody>
      </p:sp>
      <p:pic>
        <p:nvPicPr>
          <p:cNvPr id="28676" name="Picture 5" descr="vitamin-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32238"/>
            <a:ext cx="5486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a:xfrm>
            <a:off x="381000" y="304800"/>
            <a:ext cx="8229600" cy="6126163"/>
          </a:xfrm>
        </p:spPr>
        <p:txBody>
          <a:bodyPr/>
          <a:lstStyle/>
          <a:p>
            <a:pPr eaLnBrk="1" hangingPunct="1">
              <a:lnSpc>
                <a:spcPct val="90000"/>
              </a:lnSpc>
            </a:pPr>
            <a:r>
              <a:rPr lang="en-US" smtClean="0"/>
              <a:t>Food Sources-All foods except fats ,oils and pure sugar provide some amount of thiamine. Brewers yeast ,wheat germ and bran of cereals are excellent source. Whole grain cereals and pulses and nuts –good source.</a:t>
            </a:r>
          </a:p>
          <a:p>
            <a:pPr eaLnBrk="1" hangingPunct="1">
              <a:lnSpc>
                <a:spcPct val="90000"/>
              </a:lnSpc>
            </a:pPr>
            <a:r>
              <a:rPr lang="en-US" smtClean="0"/>
              <a:t>Recommended Source-As thiamine is associated with energy metabolism so daily requirement depends  on calorie intake of the individual. Daily requirement of thiamine increases if calorie intake increases and decreases with decrease in  calorie intake.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Functions of Thiamine</a:t>
            </a:r>
          </a:p>
        </p:txBody>
      </p:sp>
      <p:sp>
        <p:nvSpPr>
          <p:cNvPr id="30723" name="Rectangle 3"/>
          <p:cNvSpPr>
            <a:spLocks noGrp="1" noChangeArrowheads="1"/>
          </p:cNvSpPr>
          <p:nvPr>
            <p:ph type="body" idx="1"/>
          </p:nvPr>
        </p:nvSpPr>
        <p:spPr/>
        <p:txBody>
          <a:bodyPr/>
          <a:lstStyle/>
          <a:p>
            <a:pPr eaLnBrk="1" hangingPunct="1">
              <a:lnSpc>
                <a:spcPct val="80000"/>
              </a:lnSpc>
            </a:pPr>
            <a:r>
              <a:rPr lang="en-US" sz="2800" smtClean="0"/>
              <a:t>Thiamine pyrophosphate  functions as a co- enzyme for release of energy metabolism. During deficiency lactic acid and pyruvic acid gets accumulated in the blood.-causes fatigue and loss of appetite Important role  in oxidation processes of body cells.</a:t>
            </a:r>
          </a:p>
          <a:p>
            <a:pPr eaLnBrk="1" hangingPunct="1">
              <a:lnSpc>
                <a:spcPct val="80000"/>
              </a:lnSpc>
            </a:pPr>
            <a:r>
              <a:rPr lang="en-US" sz="2800" smtClean="0"/>
              <a:t>Necessary for growth- promotes good appetite and better functioning of digestive tract.</a:t>
            </a:r>
          </a:p>
          <a:p>
            <a:pPr eaLnBrk="1" hangingPunct="1">
              <a:lnSpc>
                <a:spcPct val="80000"/>
              </a:lnSpc>
            </a:pPr>
            <a:r>
              <a:rPr lang="en-US" sz="2800" smtClean="0"/>
              <a:t>In the enzyme system-</a:t>
            </a:r>
          </a:p>
          <a:p>
            <a:pPr eaLnBrk="1" hangingPunct="1">
              <a:lnSpc>
                <a:spcPct val="80000"/>
              </a:lnSpc>
            </a:pPr>
            <a:r>
              <a:rPr lang="en-US" sz="2800" smtClean="0"/>
              <a:t>Thiamine pyrophosphate together withvitamin B complex works for utilization and storage of energy.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sz="half" idx="4294967295"/>
          </p:nvPr>
        </p:nvSpPr>
        <p:spPr>
          <a:xfrm>
            <a:off x="0" y="381000"/>
            <a:ext cx="4038600" cy="5745163"/>
          </a:xfrm>
        </p:spPr>
        <p:txBody>
          <a:bodyPr/>
          <a:lstStyle/>
          <a:p>
            <a:pPr eaLnBrk="1" hangingPunct="1"/>
            <a:r>
              <a:rPr lang="en-US" sz="2800" smtClean="0"/>
              <a:t>Vitamin B Complex-</a:t>
            </a:r>
          </a:p>
          <a:p>
            <a:pPr eaLnBrk="1" hangingPunct="1">
              <a:buFontTx/>
              <a:buNone/>
            </a:pPr>
            <a:r>
              <a:rPr lang="en-US" sz="2800" smtClean="0"/>
              <a:t>   Vitamin B</a:t>
            </a:r>
            <a:r>
              <a:rPr lang="en-US" sz="1200" smtClean="0"/>
              <a:t>1</a:t>
            </a:r>
            <a:r>
              <a:rPr lang="en-US" sz="2800" smtClean="0"/>
              <a:t> Thiamin</a:t>
            </a:r>
          </a:p>
          <a:p>
            <a:pPr eaLnBrk="1" hangingPunct="1">
              <a:buFontTx/>
              <a:buNone/>
            </a:pPr>
            <a:r>
              <a:rPr lang="en-US" sz="2800" smtClean="0"/>
              <a:t>   Vitamin B</a:t>
            </a:r>
            <a:r>
              <a:rPr lang="en-US" sz="1200" smtClean="0"/>
              <a:t>2</a:t>
            </a:r>
            <a:r>
              <a:rPr lang="en-US" sz="2800" smtClean="0"/>
              <a:t> Riboflavin</a:t>
            </a:r>
          </a:p>
          <a:p>
            <a:pPr eaLnBrk="1" hangingPunct="1">
              <a:buFontTx/>
              <a:buNone/>
            </a:pPr>
            <a:r>
              <a:rPr lang="en-US" sz="2800" smtClean="0"/>
              <a:t>   Vitamin B</a:t>
            </a:r>
            <a:r>
              <a:rPr lang="en-US" sz="1200" smtClean="0"/>
              <a:t>6</a:t>
            </a:r>
            <a:r>
              <a:rPr lang="en-US" sz="2800" smtClean="0"/>
              <a:t> Pyridoxine</a:t>
            </a:r>
          </a:p>
          <a:p>
            <a:pPr eaLnBrk="1" hangingPunct="1">
              <a:buFontTx/>
              <a:buNone/>
            </a:pPr>
            <a:r>
              <a:rPr lang="en-US" sz="2800" smtClean="0"/>
              <a:t>   Vitamin B</a:t>
            </a:r>
            <a:r>
              <a:rPr lang="en-US" sz="1200" smtClean="0"/>
              <a:t>12</a:t>
            </a:r>
            <a:r>
              <a:rPr lang="en-US" sz="2800" smtClean="0"/>
              <a:t> </a:t>
            </a:r>
          </a:p>
          <a:p>
            <a:pPr eaLnBrk="1" hangingPunct="1">
              <a:buFontTx/>
              <a:buNone/>
            </a:pPr>
            <a:r>
              <a:rPr lang="en-US" sz="2800" smtClean="0"/>
              <a:t>   Niacin</a:t>
            </a:r>
          </a:p>
          <a:p>
            <a:pPr eaLnBrk="1" hangingPunct="1">
              <a:buFontTx/>
              <a:buNone/>
            </a:pPr>
            <a:r>
              <a:rPr lang="en-US" sz="2800" smtClean="0"/>
              <a:t>   Pentothenic acid</a:t>
            </a:r>
          </a:p>
          <a:p>
            <a:pPr eaLnBrk="1" hangingPunct="1">
              <a:buFontTx/>
              <a:buNone/>
            </a:pPr>
            <a:r>
              <a:rPr lang="en-US" sz="2800" smtClean="0"/>
              <a:t>   Folic acid</a:t>
            </a:r>
          </a:p>
          <a:p>
            <a:pPr eaLnBrk="1" hangingPunct="1">
              <a:buFontTx/>
              <a:buNone/>
            </a:pPr>
            <a:r>
              <a:rPr lang="en-US" sz="2800" smtClean="0"/>
              <a:t>   </a:t>
            </a:r>
            <a:r>
              <a:rPr lang="en-US" sz="900" smtClean="0"/>
              <a:t> </a:t>
            </a:r>
          </a:p>
          <a:p>
            <a:pPr eaLnBrk="1" hangingPunct="1">
              <a:buFontTx/>
              <a:buNone/>
            </a:pPr>
            <a:r>
              <a:rPr lang="en-US" sz="2800" smtClean="0"/>
              <a:t>   Vitamin C</a:t>
            </a:r>
          </a:p>
          <a:p>
            <a:pPr eaLnBrk="1" hangingPunct="1">
              <a:buFontTx/>
              <a:buNone/>
            </a:pPr>
            <a:r>
              <a:rPr lang="en-US" sz="900" smtClean="0"/>
              <a:t>      </a:t>
            </a:r>
          </a:p>
        </p:txBody>
      </p:sp>
      <p:pic>
        <p:nvPicPr>
          <p:cNvPr id="4100" name="Picture 7" descr="ist2_1535852-vitamin-c-overd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2578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b6-f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41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457200"/>
            <a:ext cx="8229600" cy="1143000"/>
          </a:xfrm>
        </p:spPr>
        <p:txBody>
          <a:bodyPr/>
          <a:lstStyle/>
          <a:p>
            <a:pPr eaLnBrk="1" hangingPunct="1"/>
            <a:r>
              <a:rPr lang="en-US" smtClean="0"/>
              <a:t>Functions of Thiamine (contd)</a:t>
            </a:r>
          </a:p>
        </p:txBody>
      </p:sp>
      <p:sp>
        <p:nvSpPr>
          <p:cNvPr id="31747" name="Rectangle 3"/>
          <p:cNvSpPr>
            <a:spLocks noGrp="1" noChangeArrowheads="1"/>
          </p:cNvSpPr>
          <p:nvPr>
            <p:ph type="body" idx="1"/>
          </p:nvPr>
        </p:nvSpPr>
        <p:spPr/>
        <p:txBody>
          <a:bodyPr/>
          <a:lstStyle/>
          <a:p>
            <a:pPr eaLnBrk="1" hangingPunct="1"/>
            <a:r>
              <a:rPr lang="en-US" smtClean="0"/>
              <a:t>Role in heart functioning-Deficiency impairs functions  of heart-collection of extra vascular fluid and results in cardiar standstill.</a:t>
            </a:r>
          </a:p>
          <a:p>
            <a:pPr eaLnBrk="1" hangingPunct="1"/>
            <a:r>
              <a:rPr lang="en-US" smtClean="0"/>
              <a:t>For mental health-also known as Morale Vitamin bacause of its role in maintaining  healthy mental attitude.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smtClean="0"/>
              <a:t>Deficiency of Thiamine</a:t>
            </a:r>
            <a:br>
              <a:rPr lang="en-US" sz="4000" smtClean="0"/>
            </a:br>
            <a:r>
              <a:rPr lang="en-US" sz="4000" smtClean="0"/>
              <a:t>Beri-beri</a:t>
            </a:r>
          </a:p>
        </p:txBody>
      </p:sp>
      <p:sp>
        <p:nvSpPr>
          <p:cNvPr id="32771" name="Rectangle 3"/>
          <p:cNvSpPr>
            <a:spLocks noGrp="1" noChangeArrowheads="1"/>
          </p:cNvSpPr>
          <p:nvPr>
            <p:ph type="body" idx="1"/>
          </p:nvPr>
        </p:nvSpPr>
        <p:spPr/>
        <p:txBody>
          <a:bodyPr/>
          <a:lstStyle/>
          <a:p>
            <a:pPr eaLnBrk="1" hangingPunct="1">
              <a:lnSpc>
                <a:spcPct val="80000"/>
              </a:lnSpc>
            </a:pPr>
            <a:r>
              <a:rPr lang="en-US" sz="2200" smtClean="0"/>
              <a:t>Early symptoms of deficiency are-</a:t>
            </a:r>
          </a:p>
          <a:p>
            <a:pPr eaLnBrk="1" hangingPunct="1">
              <a:lnSpc>
                <a:spcPct val="80000"/>
              </a:lnSpc>
            </a:pPr>
            <a:r>
              <a:rPr lang="en-US" sz="2200" smtClean="0"/>
              <a:t>Fatigue</a:t>
            </a:r>
          </a:p>
          <a:p>
            <a:pPr eaLnBrk="1" hangingPunct="1">
              <a:lnSpc>
                <a:spcPct val="80000"/>
              </a:lnSpc>
            </a:pPr>
            <a:r>
              <a:rPr lang="en-US" sz="2200" smtClean="0"/>
              <a:t>Lack of interest in routine activities</a:t>
            </a:r>
          </a:p>
          <a:p>
            <a:pPr eaLnBrk="1" hangingPunct="1">
              <a:lnSpc>
                <a:spcPct val="80000"/>
              </a:lnSpc>
            </a:pPr>
            <a:r>
              <a:rPr lang="en-US" sz="2200" smtClean="0"/>
              <a:t>Emotional instability</a:t>
            </a:r>
          </a:p>
          <a:p>
            <a:pPr eaLnBrk="1" hangingPunct="1">
              <a:lnSpc>
                <a:spcPct val="80000"/>
              </a:lnSpc>
            </a:pPr>
            <a:r>
              <a:rPr lang="en-US" sz="2200" smtClean="0"/>
              <a:t>Irritability</a:t>
            </a:r>
          </a:p>
          <a:p>
            <a:pPr eaLnBrk="1" hangingPunct="1">
              <a:lnSpc>
                <a:spcPct val="80000"/>
              </a:lnSpc>
            </a:pPr>
            <a:r>
              <a:rPr lang="en-US" sz="2200" smtClean="0"/>
              <a:t>Loss of appetite</a:t>
            </a:r>
          </a:p>
          <a:p>
            <a:pPr eaLnBrk="1" hangingPunct="1">
              <a:lnSpc>
                <a:spcPct val="80000"/>
              </a:lnSpc>
            </a:pPr>
            <a:r>
              <a:rPr lang="en-US" sz="2200" smtClean="0"/>
              <a:t>Indigestion</a:t>
            </a:r>
          </a:p>
          <a:p>
            <a:pPr eaLnBrk="1" hangingPunct="1">
              <a:lnSpc>
                <a:spcPct val="80000"/>
              </a:lnSpc>
            </a:pPr>
            <a:r>
              <a:rPr lang="en-US" sz="2200" smtClean="0"/>
              <a:t>Constipation</a:t>
            </a:r>
          </a:p>
          <a:p>
            <a:pPr eaLnBrk="1" hangingPunct="1">
              <a:lnSpc>
                <a:spcPct val="80000"/>
              </a:lnSpc>
            </a:pPr>
            <a:r>
              <a:rPr lang="en-US" sz="2200" smtClean="0"/>
              <a:t>Headache</a:t>
            </a:r>
          </a:p>
          <a:p>
            <a:pPr eaLnBrk="1" hangingPunct="1">
              <a:lnSpc>
                <a:spcPct val="80000"/>
              </a:lnSpc>
            </a:pPr>
            <a:r>
              <a:rPr lang="en-US" sz="2200" smtClean="0"/>
              <a:t>Lack of sleep</a:t>
            </a:r>
          </a:p>
          <a:p>
            <a:pPr eaLnBrk="1" hangingPunct="1">
              <a:lnSpc>
                <a:spcPct val="80000"/>
              </a:lnSpc>
            </a:pPr>
            <a:r>
              <a:rPr lang="en-US" sz="2200" smtClean="0"/>
              <a:t>Increased heart beat</a:t>
            </a:r>
          </a:p>
          <a:p>
            <a:pPr eaLnBrk="1" hangingPunct="1">
              <a:lnSpc>
                <a:spcPct val="80000"/>
              </a:lnSpc>
            </a:pPr>
            <a:r>
              <a:rPr lang="en-US" sz="2200" smtClean="0"/>
              <a:t>Heaviness and weakness in legs </a:t>
            </a:r>
          </a:p>
          <a:p>
            <a:pPr eaLnBrk="1" hangingPunct="1">
              <a:lnSpc>
                <a:spcPct val="80000"/>
              </a:lnSpc>
            </a:pPr>
            <a:r>
              <a:rPr lang="en-US" sz="2200" smtClean="0"/>
              <a:t>Morale low and memory impaired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Beri beri(contd)</a:t>
            </a:r>
          </a:p>
        </p:txBody>
      </p:sp>
      <p:sp>
        <p:nvSpPr>
          <p:cNvPr id="33795" name="Rectangle 3"/>
          <p:cNvSpPr>
            <a:spLocks noGrp="1" noChangeArrowheads="1"/>
          </p:cNvSpPr>
          <p:nvPr>
            <p:ph type="body" idx="1"/>
          </p:nvPr>
        </p:nvSpPr>
        <p:spPr/>
        <p:txBody>
          <a:bodyPr/>
          <a:lstStyle/>
          <a:p>
            <a:pPr eaLnBrk="1" hangingPunct="1">
              <a:lnSpc>
                <a:spcPct val="90000"/>
              </a:lnSpc>
            </a:pPr>
            <a:r>
              <a:rPr lang="en-US" sz="2400" smtClean="0"/>
              <a:t>Beri beri is of two types-</a:t>
            </a:r>
          </a:p>
          <a:p>
            <a:pPr eaLnBrk="1" hangingPunct="1">
              <a:lnSpc>
                <a:spcPct val="90000"/>
              </a:lnSpc>
            </a:pPr>
            <a:r>
              <a:rPr lang="en-US" sz="2400" smtClean="0"/>
              <a:t>Infantile beri beri found in infants of 1-4 months of age due to lack of thiamine in mother’s diet . Symptoms-</a:t>
            </a:r>
          </a:p>
          <a:p>
            <a:pPr eaLnBrk="1" hangingPunct="1">
              <a:lnSpc>
                <a:spcPct val="90000"/>
              </a:lnSpc>
            </a:pPr>
            <a:r>
              <a:rPr lang="en-US" sz="2400" smtClean="0"/>
              <a:t>Paleness</a:t>
            </a:r>
          </a:p>
          <a:p>
            <a:pPr eaLnBrk="1" hangingPunct="1">
              <a:lnSpc>
                <a:spcPct val="90000"/>
              </a:lnSpc>
            </a:pPr>
            <a:r>
              <a:rPr lang="en-US" sz="2400" smtClean="0"/>
              <a:t>Oedema</a:t>
            </a:r>
          </a:p>
          <a:p>
            <a:pPr eaLnBrk="1" hangingPunct="1">
              <a:lnSpc>
                <a:spcPct val="90000"/>
              </a:lnSpc>
            </a:pPr>
            <a:r>
              <a:rPr lang="en-US" sz="2400" smtClean="0"/>
              <a:t>Irritability</a:t>
            </a:r>
          </a:p>
          <a:p>
            <a:pPr eaLnBrk="1" hangingPunct="1">
              <a:lnSpc>
                <a:spcPct val="90000"/>
              </a:lnSpc>
            </a:pPr>
            <a:r>
              <a:rPr lang="en-US" sz="2400" smtClean="0"/>
              <a:t>Vomiting</a:t>
            </a:r>
          </a:p>
          <a:p>
            <a:pPr eaLnBrk="1" hangingPunct="1">
              <a:lnSpc>
                <a:spcPct val="90000"/>
              </a:lnSpc>
            </a:pPr>
            <a:r>
              <a:rPr lang="en-US" sz="2400" smtClean="0"/>
              <a:t>Abdominal Pain</a:t>
            </a:r>
          </a:p>
          <a:p>
            <a:pPr eaLnBrk="1" hangingPunct="1">
              <a:lnSpc>
                <a:spcPct val="90000"/>
              </a:lnSpc>
            </a:pPr>
            <a:r>
              <a:rPr lang="en-US" sz="2400" smtClean="0"/>
              <a:t>Loss of voice</a:t>
            </a:r>
          </a:p>
          <a:p>
            <a:pPr eaLnBrk="1" hangingPunct="1">
              <a:lnSpc>
                <a:spcPct val="90000"/>
              </a:lnSpc>
            </a:pPr>
            <a:r>
              <a:rPr lang="en-US" sz="2400" smtClean="0"/>
              <a:t>Convulsions</a:t>
            </a:r>
          </a:p>
          <a:p>
            <a:pPr eaLnBrk="1" hangingPunct="1">
              <a:lnSpc>
                <a:spcPct val="90000"/>
              </a:lnSpc>
            </a:pPr>
            <a:r>
              <a:rPr lang="en-US" sz="2400" smtClean="0"/>
              <a:t>Infant can die within few hours but recovery is fast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a:xfrm>
            <a:off x="457200" y="304800"/>
            <a:ext cx="8229600" cy="5821363"/>
          </a:xfrm>
        </p:spPr>
        <p:txBody>
          <a:bodyPr/>
          <a:lstStyle/>
          <a:p>
            <a:pPr eaLnBrk="1" hangingPunct="1"/>
            <a:r>
              <a:rPr lang="en-US" b="1" smtClean="0"/>
              <a:t>Adult beri beri</a:t>
            </a:r>
            <a:r>
              <a:rPr lang="en-US" smtClean="0"/>
              <a:t> is of two types-</a:t>
            </a:r>
          </a:p>
          <a:p>
            <a:pPr eaLnBrk="1" hangingPunct="1"/>
            <a:r>
              <a:rPr lang="en-US" b="1" smtClean="0"/>
              <a:t>Dry Beriberi-Is</a:t>
            </a:r>
            <a:r>
              <a:rPr lang="en-US" smtClean="0"/>
              <a:t> a condition in which no oedema but emaciation of muscles</a:t>
            </a:r>
          </a:p>
          <a:p>
            <a:pPr eaLnBrk="1" hangingPunct="1"/>
            <a:r>
              <a:rPr lang="en-US" b="1" smtClean="0"/>
              <a:t>Wet Beriberi</a:t>
            </a:r>
            <a:r>
              <a:rPr lang="en-US" smtClean="0"/>
              <a:t>;there is odema and body cells swell due to retention of fluid.</a:t>
            </a:r>
          </a:p>
          <a:p>
            <a:pPr eaLnBrk="1" hangingPunct="1"/>
            <a:r>
              <a:rPr lang="en-US" b="1" smtClean="0"/>
              <a:t>Symptoms of dry beriberi-</a:t>
            </a:r>
          </a:p>
          <a:p>
            <a:pPr eaLnBrk="1" hangingPunct="1"/>
            <a:r>
              <a:rPr lang="en-US" smtClean="0"/>
              <a:t>Multiple neurotic syndrome</a:t>
            </a:r>
          </a:p>
          <a:p>
            <a:pPr eaLnBrk="1" hangingPunct="1"/>
            <a:r>
              <a:rPr lang="en-US" smtClean="0"/>
              <a:t>Muscles wasted</a:t>
            </a:r>
          </a:p>
          <a:p>
            <a:pPr eaLnBrk="1" hangingPunct="1"/>
            <a:r>
              <a:rPr lang="en-US" smtClean="0"/>
              <a:t>Difficulty in walking</a:t>
            </a:r>
          </a:p>
          <a:p>
            <a:pPr eaLnBrk="1" hangingPunct="1"/>
            <a:r>
              <a:rPr lang="en-US" smtClean="0"/>
              <a:t>If not treated patient dies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flipV="1">
            <a:off x="457200" y="198438"/>
            <a:ext cx="8229600" cy="76200"/>
          </a:xfrm>
        </p:spPr>
        <p:txBody>
          <a:bodyPr/>
          <a:lstStyle/>
          <a:p>
            <a:pPr eaLnBrk="1" hangingPunct="1"/>
            <a:endParaRPr lang="en-US" sz="4000" smtClean="0"/>
          </a:p>
        </p:txBody>
      </p:sp>
      <p:sp>
        <p:nvSpPr>
          <p:cNvPr id="35843" name="Rectangle 3"/>
          <p:cNvSpPr>
            <a:spLocks noGrp="1" noChangeArrowheads="1"/>
          </p:cNvSpPr>
          <p:nvPr>
            <p:ph type="body" idx="1"/>
          </p:nvPr>
        </p:nvSpPr>
        <p:spPr>
          <a:xfrm>
            <a:off x="609600" y="304800"/>
            <a:ext cx="8229600" cy="6172200"/>
          </a:xfrm>
        </p:spPr>
        <p:txBody>
          <a:bodyPr/>
          <a:lstStyle/>
          <a:p>
            <a:pPr eaLnBrk="1" hangingPunct="1"/>
            <a:r>
              <a:rPr lang="en-US" b="1" smtClean="0"/>
              <a:t>Wet beriberi-</a:t>
            </a:r>
          </a:p>
          <a:p>
            <a:pPr eaLnBrk="1" hangingPunct="1"/>
            <a:r>
              <a:rPr lang="en-US" smtClean="0"/>
              <a:t>Odema </a:t>
            </a:r>
          </a:p>
          <a:p>
            <a:pPr eaLnBrk="1" hangingPunct="1"/>
            <a:r>
              <a:rPr lang="en-US" smtClean="0"/>
              <a:t>Palpitation and breathlessness</a:t>
            </a:r>
          </a:p>
          <a:p>
            <a:pPr eaLnBrk="1" hangingPunct="1"/>
            <a:r>
              <a:rPr lang="en-US" smtClean="0"/>
              <a:t>Calf muscles –tense, swollen and tender</a:t>
            </a:r>
          </a:p>
          <a:p>
            <a:pPr eaLnBrk="1" hangingPunct="1"/>
            <a:r>
              <a:rPr lang="en-US" smtClean="0"/>
              <a:t>Diastolic blood pressure low and systolic blood pressure high</a:t>
            </a:r>
          </a:p>
          <a:p>
            <a:pPr eaLnBrk="1" hangingPunct="1"/>
            <a:r>
              <a:rPr lang="en-US" smtClean="0"/>
              <a:t>Pulse fast and bouncy</a:t>
            </a:r>
          </a:p>
          <a:p>
            <a:pPr eaLnBrk="1" hangingPunct="1"/>
            <a:r>
              <a:rPr lang="en-US" smtClean="0"/>
              <a:t>Heart weak</a:t>
            </a:r>
          </a:p>
          <a:p>
            <a:pPr eaLnBrk="1" hangingPunct="1"/>
            <a:r>
              <a:rPr lang="en-US" smtClean="0"/>
              <a:t>Person feels weak and easily exhausted</a:t>
            </a:r>
          </a:p>
          <a:p>
            <a:pPr eaLnBrk="1" hangingPunct="1"/>
            <a:r>
              <a:rPr lang="en-US" smtClean="0"/>
              <a:t>Death occurs due to heart falure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a:xfrm>
            <a:off x="-914400" y="152400"/>
            <a:ext cx="10287000" cy="6705600"/>
          </a:xfrm>
        </p:spPr>
        <p:txBody>
          <a:bodyPr/>
          <a:lstStyle/>
          <a:p>
            <a:pPr eaLnBrk="1" hangingPunct="1"/>
            <a:endParaRPr lang="en-US" smtClean="0"/>
          </a:p>
        </p:txBody>
      </p:sp>
      <p:pic>
        <p:nvPicPr>
          <p:cNvPr id="36868" name="Picture 4" descr="vitamin-b2-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5344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a:xfrm>
            <a:off x="533400" y="304800"/>
            <a:ext cx="8229600" cy="6049963"/>
          </a:xfrm>
        </p:spPr>
        <p:txBody>
          <a:bodyPr/>
          <a:lstStyle/>
          <a:p>
            <a:pPr eaLnBrk="1" hangingPunct="1"/>
            <a:r>
              <a:rPr lang="en-US" smtClean="0"/>
              <a:t>Vitamin B</a:t>
            </a:r>
            <a:r>
              <a:rPr lang="en-US" sz="1400" smtClean="0"/>
              <a:t>2</a:t>
            </a:r>
            <a:r>
              <a:rPr lang="en-US" sz="3600" smtClean="0"/>
              <a:t> is a yellow colored compound ,soluble in water stable to heat but destroyed by alkalies and oxidation.</a:t>
            </a:r>
          </a:p>
          <a:p>
            <a:pPr eaLnBrk="1" hangingPunct="1"/>
            <a:r>
              <a:rPr lang="en-US" sz="3600" b="1" smtClean="0"/>
              <a:t>Food Sources-Brewer’s</a:t>
            </a:r>
            <a:r>
              <a:rPr lang="en-US" sz="3600" smtClean="0"/>
              <a:t> yeast is richest source. Animal foods, milk and milk products, eggs, green leafy vegetables and liver are other rich sources. Wheat ,millet and pulses are good sources.</a:t>
            </a: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Functions Of Vitamin B</a:t>
            </a:r>
            <a:r>
              <a:rPr lang="en-US" sz="1400" smtClean="0"/>
              <a:t>2</a:t>
            </a:r>
            <a:endParaRPr lang="en-US" smtClean="0"/>
          </a:p>
        </p:txBody>
      </p:sp>
      <p:sp>
        <p:nvSpPr>
          <p:cNvPr id="38915" name="Rectangle 3"/>
          <p:cNvSpPr>
            <a:spLocks noGrp="1" noChangeArrowheads="1"/>
          </p:cNvSpPr>
          <p:nvPr>
            <p:ph type="body" idx="1"/>
          </p:nvPr>
        </p:nvSpPr>
        <p:spPr/>
        <p:txBody>
          <a:bodyPr/>
          <a:lstStyle/>
          <a:p>
            <a:pPr eaLnBrk="1" hangingPunct="1"/>
            <a:r>
              <a:rPr lang="en-US" smtClean="0"/>
              <a:t>As a co-enzyme in energy metabolism-Riboflavin phosphate and Flavin adenine dineucleotide required in Krebs’s cycle</a:t>
            </a:r>
          </a:p>
          <a:p>
            <a:pPr eaLnBrk="1" hangingPunct="1"/>
            <a:r>
              <a:rPr lang="en-US" smtClean="0"/>
              <a:t>For oxidation of proteins-</a:t>
            </a:r>
          </a:p>
          <a:p>
            <a:pPr eaLnBrk="1" hangingPunct="1"/>
            <a:r>
              <a:rPr lang="en-US" smtClean="0"/>
              <a:t>For healthy eyes and skin.</a:t>
            </a:r>
          </a:p>
          <a:p>
            <a:pPr eaLnBrk="1" hangingPunct="1"/>
            <a:r>
              <a:rPr lang="en-US" smtClean="0"/>
              <a:t>For tissue respiration.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Deficiency Of Riboflavin</a:t>
            </a:r>
          </a:p>
        </p:txBody>
      </p:sp>
      <p:sp>
        <p:nvSpPr>
          <p:cNvPr id="39939" name="Rectangle 3"/>
          <p:cNvSpPr>
            <a:spLocks noGrp="1" noChangeArrowheads="1"/>
          </p:cNvSpPr>
          <p:nvPr>
            <p:ph type="body" idx="1"/>
          </p:nvPr>
        </p:nvSpPr>
        <p:spPr/>
        <p:txBody>
          <a:bodyPr/>
          <a:lstStyle/>
          <a:p>
            <a:pPr eaLnBrk="1" hangingPunct="1"/>
            <a:r>
              <a:rPr lang="en-US" b="1" smtClean="0"/>
              <a:t>Ariboflavinosis</a:t>
            </a:r>
            <a:r>
              <a:rPr lang="en-US" smtClean="0"/>
              <a:t> generally combined with deficiency of other vitamins of B complex.</a:t>
            </a:r>
          </a:p>
          <a:p>
            <a:pPr eaLnBrk="1" hangingPunct="1"/>
            <a:r>
              <a:rPr lang="en-US" b="1" smtClean="0"/>
              <a:t>Common Symptoms-</a:t>
            </a:r>
          </a:p>
          <a:p>
            <a:pPr eaLnBrk="1" hangingPunct="1"/>
            <a:r>
              <a:rPr lang="en-US" smtClean="0"/>
              <a:t>Angular of lips –red and rough</a:t>
            </a:r>
          </a:p>
          <a:p>
            <a:pPr eaLnBrk="1" hangingPunct="1"/>
            <a:r>
              <a:rPr lang="en-US" smtClean="0"/>
              <a:t>Glossitis-Ulceration of tongue. stomatitis-Cracking of skin of lips at corners of mouth.</a:t>
            </a:r>
          </a:p>
          <a:p>
            <a:pPr eaLnBrk="1" hangingPunct="1"/>
            <a:r>
              <a:rPr lang="en-US" smtClean="0"/>
              <a:t>Cheilosis-Mucous membrane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914400"/>
            <a:ext cx="8229600" cy="914400"/>
          </a:xfrm>
        </p:spPr>
        <p:txBody>
          <a:bodyPr/>
          <a:lstStyle/>
          <a:p>
            <a:pPr eaLnBrk="1" hangingPunct="1"/>
            <a:endParaRPr lang="en-US" smtClean="0"/>
          </a:p>
        </p:txBody>
      </p:sp>
      <p:sp>
        <p:nvSpPr>
          <p:cNvPr id="40963" name="Rectangle 3"/>
          <p:cNvSpPr>
            <a:spLocks noGrp="1" noChangeArrowheads="1"/>
          </p:cNvSpPr>
          <p:nvPr>
            <p:ph type="body" idx="1"/>
          </p:nvPr>
        </p:nvSpPr>
        <p:spPr>
          <a:xfrm>
            <a:off x="457200" y="0"/>
            <a:ext cx="8229600" cy="6126163"/>
          </a:xfrm>
        </p:spPr>
        <p:txBody>
          <a:bodyPr/>
          <a:lstStyle/>
          <a:p>
            <a:pPr eaLnBrk="1" hangingPunct="1"/>
            <a:r>
              <a:rPr lang="en-US" b="1" smtClean="0"/>
              <a:t>Seborrhoea</a:t>
            </a:r>
            <a:r>
              <a:rPr lang="en-US" smtClean="0"/>
              <a:t>-The sebacious glands in skin become dry and wrinkled.</a:t>
            </a:r>
          </a:p>
          <a:p>
            <a:pPr eaLnBrk="1" hangingPunct="1"/>
            <a:r>
              <a:rPr lang="en-US" b="1" smtClean="0"/>
              <a:t>Conjuctivitis</a:t>
            </a:r>
            <a:r>
              <a:rPr lang="en-US" smtClean="0"/>
              <a:t>-Watering in the eyes vision blurred</a:t>
            </a:r>
          </a:p>
          <a:p>
            <a:pPr eaLnBrk="1" hangingPunct="1"/>
            <a:r>
              <a:rPr lang="en-US" b="1" smtClean="0"/>
              <a:t>Vascularization of cornea-Eyes</a:t>
            </a:r>
            <a:r>
              <a:rPr lang="en-US" smtClean="0"/>
              <a:t> red due to appearance of red blood capillaries.</a:t>
            </a:r>
          </a:p>
        </p:txBody>
      </p:sp>
      <p:pic>
        <p:nvPicPr>
          <p:cNvPr id="40964" name="Picture 4" descr="vitamin-b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00400"/>
            <a:ext cx="71628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endParaRPr lang="en-US" smtClean="0"/>
          </a:p>
        </p:txBody>
      </p:sp>
      <p:sp>
        <p:nvSpPr>
          <p:cNvPr id="5123" name="Rectangle 5"/>
          <p:cNvSpPr>
            <a:spLocks noGrp="1" noChangeArrowheads="1"/>
          </p:cNvSpPr>
          <p:nvPr>
            <p:ph type="body" sz="half" idx="1"/>
          </p:nvPr>
        </p:nvSpPr>
        <p:spPr>
          <a:xfrm>
            <a:off x="457200" y="228600"/>
            <a:ext cx="4038600" cy="5867400"/>
          </a:xfrm>
        </p:spPr>
        <p:txBody>
          <a:bodyPr/>
          <a:lstStyle/>
          <a:p>
            <a:pPr eaLnBrk="1" hangingPunct="1"/>
            <a:r>
              <a:rPr lang="en-US" sz="2400" smtClean="0"/>
              <a:t>Fat Soluble Vitamins</a:t>
            </a:r>
          </a:p>
          <a:p>
            <a:pPr eaLnBrk="1" hangingPunct="1"/>
            <a:r>
              <a:rPr lang="en-US" sz="2400" smtClean="0"/>
              <a:t>Soluble in fat and fat solvents but insoluble in water.</a:t>
            </a:r>
          </a:p>
          <a:p>
            <a:pPr eaLnBrk="1" hangingPunct="1"/>
            <a:r>
              <a:rPr lang="en-US" sz="2400" smtClean="0"/>
              <a:t>Excess amount gets absorbed in body. </a:t>
            </a:r>
          </a:p>
          <a:p>
            <a:pPr eaLnBrk="1" hangingPunct="1"/>
            <a:r>
              <a:rPr lang="en-US" sz="2400" smtClean="0"/>
              <a:t>Excess amount may prove harmful to body.</a:t>
            </a:r>
          </a:p>
          <a:p>
            <a:pPr eaLnBrk="1" hangingPunct="1"/>
            <a:r>
              <a:rPr lang="en-US" sz="2400" smtClean="0"/>
              <a:t>Dietary inadequacies-symptoms do not appear soon as body stores present</a:t>
            </a:r>
          </a:p>
          <a:p>
            <a:pPr eaLnBrk="1" hangingPunct="1"/>
            <a:r>
              <a:rPr lang="en-US" sz="2400" smtClean="0"/>
              <a:t>Stable to ordinary cooking methods.</a:t>
            </a:r>
          </a:p>
          <a:p>
            <a:pPr eaLnBrk="1" hangingPunct="1"/>
            <a:endParaRPr lang="en-US" sz="2400" smtClean="0"/>
          </a:p>
          <a:p>
            <a:pPr eaLnBrk="1" hangingPunct="1"/>
            <a:endParaRPr lang="en-US" sz="2400" smtClean="0"/>
          </a:p>
        </p:txBody>
      </p:sp>
      <p:sp>
        <p:nvSpPr>
          <p:cNvPr id="5124" name="Rectangle 6"/>
          <p:cNvSpPr>
            <a:spLocks noGrp="1" noChangeArrowheads="1"/>
          </p:cNvSpPr>
          <p:nvPr>
            <p:ph type="body" sz="half" idx="2"/>
          </p:nvPr>
        </p:nvSpPr>
        <p:spPr>
          <a:xfrm>
            <a:off x="4572000" y="228600"/>
            <a:ext cx="4038600" cy="5867400"/>
          </a:xfrm>
        </p:spPr>
        <p:txBody>
          <a:bodyPr/>
          <a:lstStyle/>
          <a:p>
            <a:pPr eaLnBrk="1" hangingPunct="1">
              <a:buFontTx/>
              <a:buNone/>
            </a:pPr>
            <a:r>
              <a:rPr lang="en-US" sz="2400" smtClean="0"/>
              <a:t>Water Soluble Vitamins</a:t>
            </a:r>
          </a:p>
          <a:p>
            <a:pPr eaLnBrk="1" hangingPunct="1">
              <a:buFontTx/>
              <a:buNone/>
            </a:pPr>
            <a:r>
              <a:rPr lang="en-US" sz="2400" smtClean="0"/>
              <a:t>  Insoluble in fat and fat      solvents but soluble in water.</a:t>
            </a:r>
          </a:p>
          <a:p>
            <a:pPr eaLnBrk="1" hangingPunct="1">
              <a:buFontTx/>
              <a:buNone/>
            </a:pPr>
            <a:r>
              <a:rPr lang="en-US" sz="2400" smtClean="0"/>
              <a:t>   Excess excreted through urine</a:t>
            </a:r>
          </a:p>
          <a:p>
            <a:pPr eaLnBrk="1" hangingPunct="1">
              <a:buFontTx/>
              <a:buNone/>
            </a:pPr>
            <a:r>
              <a:rPr lang="en-US" sz="2400" smtClean="0"/>
              <a:t>   Excessive intakes not harmful.</a:t>
            </a:r>
          </a:p>
          <a:p>
            <a:pPr eaLnBrk="1" hangingPunct="1">
              <a:buFontTx/>
              <a:buNone/>
            </a:pPr>
            <a:r>
              <a:rPr lang="en-US" sz="2400" smtClean="0"/>
              <a:t>    Dietary inadequacies-deficiencies symptoms-soon as no body store</a:t>
            </a:r>
          </a:p>
          <a:p>
            <a:pPr eaLnBrk="1" hangingPunct="1">
              <a:buFontTx/>
              <a:buNone/>
            </a:pPr>
            <a:r>
              <a:rPr lang="en-US" sz="2400" smtClean="0"/>
              <a:t>    Sensitive to light, heat etc -destroyed by ordinary cooking methods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r>
              <a:rPr lang="en-US" smtClean="0">
                <a:hlinkClick r:id="rId2" action="ppaction://hlinkfile"/>
              </a:rPr>
              <a:t>C:\Documents and Settings\Administrator.ADMIN-8D457764A\Desktop\vitamin-b3-source.jpg</a:t>
            </a:r>
            <a:endParaRPr lang="en-US" smtClean="0"/>
          </a:p>
        </p:txBody>
      </p:sp>
      <p:pic>
        <p:nvPicPr>
          <p:cNvPr id="41988" name="Picture 4" descr="vitamin-b3-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a:xfrm>
            <a:off x="457200" y="304800"/>
            <a:ext cx="8229600" cy="5821363"/>
          </a:xfrm>
        </p:spPr>
        <p:txBody>
          <a:bodyPr/>
          <a:lstStyle/>
          <a:p>
            <a:pPr eaLnBrk="1" hangingPunct="1"/>
            <a:r>
              <a:rPr lang="en-US" sz="2800" b="1" smtClean="0"/>
              <a:t>Chemical name</a:t>
            </a:r>
            <a:r>
              <a:rPr lang="en-US" sz="2800" smtClean="0"/>
              <a:t> for niacin is nicotinic acid. It is soluble in hot water ,stable to heat, acids, alkalies  and light.</a:t>
            </a:r>
          </a:p>
          <a:p>
            <a:pPr eaLnBrk="1" hangingPunct="1"/>
            <a:r>
              <a:rPr lang="en-US" sz="2800" b="1" smtClean="0"/>
              <a:t>Food Sources-Protein</a:t>
            </a:r>
            <a:r>
              <a:rPr lang="en-US" sz="2800" smtClean="0"/>
              <a:t> rich foods because tryptophan –amino acid has the ability to be converted to niacin in the ratio of 60:1 in human beings, vitamin B </a:t>
            </a:r>
            <a:r>
              <a:rPr lang="en-US" sz="1200" smtClean="0"/>
              <a:t>6</a:t>
            </a:r>
            <a:r>
              <a:rPr lang="en-US" sz="2800" smtClean="0"/>
              <a:t> is required.</a:t>
            </a:r>
          </a:p>
          <a:p>
            <a:pPr eaLnBrk="1" hangingPunct="1"/>
            <a:r>
              <a:rPr lang="en-US" sz="2800" b="1" smtClean="0"/>
              <a:t>Best source-brewer’s</a:t>
            </a:r>
            <a:r>
              <a:rPr lang="en-US" sz="2800" smtClean="0"/>
              <a:t> yeast, chicken, fish, meat  etc. Whole grain cereals and pulses are good sources and sprouting and fermentation increases niacin content by 50%.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Functions of Niacin</a:t>
            </a:r>
          </a:p>
        </p:txBody>
      </p:sp>
      <p:sp>
        <p:nvSpPr>
          <p:cNvPr id="44035" name="Rectangle 3"/>
          <p:cNvSpPr>
            <a:spLocks noGrp="1" noChangeArrowheads="1"/>
          </p:cNvSpPr>
          <p:nvPr>
            <p:ph type="body" idx="1"/>
          </p:nvPr>
        </p:nvSpPr>
        <p:spPr/>
        <p:txBody>
          <a:bodyPr/>
          <a:lstStyle/>
          <a:p>
            <a:pPr eaLnBrk="1" hangingPunct="1">
              <a:lnSpc>
                <a:spcPct val="90000"/>
              </a:lnSpc>
            </a:pPr>
            <a:r>
              <a:rPr lang="en-US" b="1" smtClean="0"/>
              <a:t>For energy metabolism-Constituent</a:t>
            </a:r>
            <a:r>
              <a:rPr lang="en-US" smtClean="0"/>
              <a:t> of many coenzymes involved in metabolism of fats ,carbohydrates and protein.NAD-nicotinamide adenine dinucleotide and NADP nicotinamide adenine dinucleotide phosphate carry out important energy releasing reactions in krebs cycle.</a:t>
            </a:r>
          </a:p>
          <a:p>
            <a:pPr eaLnBrk="1" hangingPunct="1">
              <a:lnSpc>
                <a:spcPct val="90000"/>
              </a:lnSpc>
            </a:pPr>
            <a:r>
              <a:rPr lang="en-US" smtClean="0"/>
              <a:t>For normal functioning of skin, intestinal tract and nervous system.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Recommended allowances</a:t>
            </a:r>
          </a:p>
        </p:txBody>
      </p:sp>
      <p:sp>
        <p:nvSpPr>
          <p:cNvPr id="45059" name="Rectangle 3"/>
          <p:cNvSpPr>
            <a:spLocks noGrp="1" noChangeArrowheads="1"/>
          </p:cNvSpPr>
          <p:nvPr>
            <p:ph type="body" idx="1"/>
          </p:nvPr>
        </p:nvSpPr>
        <p:spPr/>
        <p:txBody>
          <a:bodyPr/>
          <a:lstStyle/>
          <a:p>
            <a:pPr eaLnBrk="1" hangingPunct="1"/>
            <a:r>
              <a:rPr lang="en-US" smtClean="0"/>
              <a:t>As other vitamins of B complex group allowances are associated with calories. Increases with increase in calories.ICMR has recommended 6.6mg/1000 calories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Effects Of Deficiency Of Niacin</a:t>
            </a:r>
          </a:p>
        </p:txBody>
      </p:sp>
      <p:sp>
        <p:nvSpPr>
          <p:cNvPr id="46083" name="Rectangle 3"/>
          <p:cNvSpPr>
            <a:spLocks noGrp="1" noChangeArrowheads="1"/>
          </p:cNvSpPr>
          <p:nvPr>
            <p:ph type="body" idx="1"/>
          </p:nvPr>
        </p:nvSpPr>
        <p:spPr>
          <a:xfrm>
            <a:off x="533400" y="1524000"/>
            <a:ext cx="8229600" cy="5029200"/>
          </a:xfrm>
        </p:spPr>
        <p:txBody>
          <a:bodyPr/>
          <a:lstStyle/>
          <a:p>
            <a:pPr eaLnBrk="1" hangingPunct="1"/>
            <a:r>
              <a:rPr lang="en-US" sz="2800" b="1" smtClean="0"/>
              <a:t>Pellagra</a:t>
            </a:r>
            <a:r>
              <a:rPr lang="en-US" sz="2800" smtClean="0"/>
              <a:t> is caused by niacin deficiency in areas where corn is staple diet.</a:t>
            </a:r>
          </a:p>
          <a:p>
            <a:pPr eaLnBrk="1" hangingPunct="1"/>
            <a:r>
              <a:rPr lang="en-US" sz="2800" smtClean="0"/>
              <a:t>Also known as disease of </a:t>
            </a:r>
            <a:r>
              <a:rPr lang="en-US" sz="2800" b="1" smtClean="0"/>
              <a:t>4 D’s.Symptoms</a:t>
            </a:r>
          </a:p>
          <a:p>
            <a:pPr eaLnBrk="1" hangingPunct="1"/>
            <a:r>
              <a:rPr lang="en-US" sz="2800" b="1" smtClean="0"/>
              <a:t>Dermatitis</a:t>
            </a:r>
            <a:r>
              <a:rPr lang="en-US" sz="2800" smtClean="0"/>
              <a:t>-Itching and burning sensation in skin if not treated becomes ulcerated.</a:t>
            </a:r>
          </a:p>
          <a:p>
            <a:pPr eaLnBrk="1" hangingPunct="1"/>
            <a:r>
              <a:rPr lang="en-US" sz="2800" b="1" smtClean="0"/>
              <a:t>Diarrhoea</a:t>
            </a:r>
            <a:r>
              <a:rPr lang="en-US" sz="2800" smtClean="0"/>
              <a:t>-Mucous membrane of digestive gets affected and diarrhoea occurs.</a:t>
            </a:r>
          </a:p>
          <a:p>
            <a:pPr eaLnBrk="1" hangingPunct="1"/>
            <a:r>
              <a:rPr lang="en-US" sz="2800" b="1" smtClean="0"/>
              <a:t>Dementia</a:t>
            </a:r>
            <a:r>
              <a:rPr lang="en-US" sz="2800" smtClean="0"/>
              <a:t>-Dizziness, irritability, loss of memory, confusion and neurological disturbances.</a:t>
            </a:r>
          </a:p>
          <a:p>
            <a:pPr eaLnBrk="1" hangingPunct="1"/>
            <a:r>
              <a:rPr lang="en-US" sz="2800" b="1" smtClean="0"/>
              <a:t>Death</a:t>
            </a:r>
            <a:r>
              <a:rPr lang="en-US" sz="2800" smtClean="0"/>
              <a:t>-If not treated then death occurs.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pellag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458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228600"/>
            <a:ext cx="8229600" cy="1143000"/>
          </a:xfrm>
        </p:spPr>
        <p:txBody>
          <a:bodyPr/>
          <a:lstStyle/>
          <a:p>
            <a:pPr eaLnBrk="1" hangingPunct="1"/>
            <a:r>
              <a:rPr lang="en-US" smtClean="0"/>
              <a:t>Minerals</a:t>
            </a:r>
          </a:p>
        </p:txBody>
      </p:sp>
      <p:pic>
        <p:nvPicPr>
          <p:cNvPr id="48131" name="Picture 5" descr="DSC0293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457200" y="1600200"/>
            <a:ext cx="8153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flipV="1">
            <a:off x="457200" y="0"/>
            <a:ext cx="8229600" cy="304800"/>
          </a:xfrm>
        </p:spPr>
        <p:txBody>
          <a:bodyPr/>
          <a:lstStyle/>
          <a:p>
            <a:pPr eaLnBrk="1" hangingPunct="1"/>
            <a:endParaRPr lang="en-US" sz="4000" smtClean="0"/>
          </a:p>
        </p:txBody>
      </p:sp>
      <p:sp>
        <p:nvSpPr>
          <p:cNvPr id="49155" name="Rectangle 3"/>
          <p:cNvSpPr>
            <a:spLocks noGrp="1" noChangeArrowheads="1"/>
          </p:cNvSpPr>
          <p:nvPr>
            <p:ph type="body" idx="1"/>
          </p:nvPr>
        </p:nvSpPr>
        <p:spPr>
          <a:xfrm>
            <a:off x="457200" y="228600"/>
            <a:ext cx="8229600" cy="5897563"/>
          </a:xfrm>
        </p:spPr>
        <p:txBody>
          <a:bodyPr/>
          <a:lstStyle/>
          <a:p>
            <a:pPr eaLnBrk="1" hangingPunct="1"/>
            <a:r>
              <a:rPr lang="en-US" smtClean="0"/>
              <a:t>Minerals make up 4% of total body weight.</a:t>
            </a:r>
          </a:p>
          <a:p>
            <a:pPr eaLnBrk="1" hangingPunct="1"/>
            <a:r>
              <a:rPr lang="en-US" smtClean="0"/>
              <a:t>Minerals are those organic compounds that remain in the form of ash after combustion of organic matter in plants and animals.</a:t>
            </a:r>
          </a:p>
          <a:p>
            <a:pPr eaLnBrk="1" hangingPunct="1"/>
            <a:r>
              <a:rPr lang="en-US" b="1" smtClean="0"/>
              <a:t>Major elements-calcium</a:t>
            </a:r>
            <a:r>
              <a:rPr lang="en-US" smtClean="0"/>
              <a:t>, phosphorus, potassium, chlorine, sodium are needed in large amounts</a:t>
            </a:r>
          </a:p>
          <a:p>
            <a:pPr eaLnBrk="1" hangingPunct="1"/>
            <a:r>
              <a:rPr lang="en-US" b="1" smtClean="0"/>
              <a:t>Minor elements</a:t>
            </a:r>
            <a:r>
              <a:rPr lang="en-US" smtClean="0"/>
              <a:t> in small amounts and trace elements in very small amounts eg. iron, cobalt, manganese, iodine and zinc.</a:t>
            </a:r>
          </a:p>
          <a:p>
            <a:pPr lvl="1" eaLnBrk="1" hangingPunct="1"/>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Functions Of Minerals</a:t>
            </a:r>
          </a:p>
        </p:txBody>
      </p:sp>
      <p:sp>
        <p:nvSpPr>
          <p:cNvPr id="50179" name="Rectangle 3"/>
          <p:cNvSpPr>
            <a:spLocks noGrp="1" noChangeArrowheads="1"/>
          </p:cNvSpPr>
          <p:nvPr>
            <p:ph type="body" idx="1"/>
          </p:nvPr>
        </p:nvSpPr>
        <p:spPr/>
        <p:txBody>
          <a:bodyPr/>
          <a:lstStyle/>
          <a:p>
            <a:pPr eaLnBrk="1" hangingPunct="1"/>
            <a:r>
              <a:rPr lang="en-US" sz="2800" b="1" u="sng" smtClean="0"/>
              <a:t>Body building functions</a:t>
            </a:r>
            <a:r>
              <a:rPr lang="en-US" sz="2800" u="sng" smtClean="0"/>
              <a:t>:</a:t>
            </a:r>
          </a:p>
          <a:p>
            <a:pPr eaLnBrk="1" hangingPunct="1"/>
            <a:r>
              <a:rPr lang="en-US" sz="2800" smtClean="0"/>
              <a:t>As building constituents in hard tissues such as formation of bones and teeth.</a:t>
            </a:r>
          </a:p>
          <a:p>
            <a:pPr eaLnBrk="1" hangingPunct="1"/>
            <a:r>
              <a:rPr lang="en-US" sz="2800" smtClean="0"/>
              <a:t>As components of soft tissues eg. Phosphorus  in muscles and nervous tissues.</a:t>
            </a:r>
          </a:p>
          <a:p>
            <a:pPr eaLnBrk="1" hangingPunct="1"/>
            <a:r>
              <a:rPr lang="en-US" sz="2800" smtClean="0"/>
              <a:t>In compounds essential for functioning of body eg. Iron in haemoglobin, zinc in insulin hormone, and iodine in thyroxin hormone.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smtClean="0"/>
          </a:p>
        </p:txBody>
      </p:sp>
      <p:sp>
        <p:nvSpPr>
          <p:cNvPr id="51203" name="Rectangle 3"/>
          <p:cNvSpPr>
            <a:spLocks noGrp="1" noChangeArrowheads="1"/>
          </p:cNvSpPr>
          <p:nvPr>
            <p:ph type="body" idx="1"/>
          </p:nvPr>
        </p:nvSpPr>
        <p:spPr>
          <a:xfrm>
            <a:off x="381000" y="152400"/>
            <a:ext cx="8229600" cy="6354763"/>
          </a:xfrm>
        </p:spPr>
        <p:txBody>
          <a:bodyPr/>
          <a:lstStyle/>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r>
              <a:rPr lang="en-US" sz="2800" b="1" u="sng" smtClean="0"/>
              <a:t>Regulatory Functions</a:t>
            </a:r>
          </a:p>
          <a:p>
            <a:pPr eaLnBrk="1" hangingPunct="1">
              <a:lnSpc>
                <a:spcPct val="80000"/>
              </a:lnSpc>
            </a:pPr>
            <a:endParaRPr lang="en-US" sz="2800" b="1" smtClean="0"/>
          </a:p>
          <a:p>
            <a:pPr eaLnBrk="1" hangingPunct="1">
              <a:lnSpc>
                <a:spcPct val="80000"/>
              </a:lnSpc>
            </a:pPr>
            <a:r>
              <a:rPr lang="en-US" sz="2800" smtClean="0"/>
              <a:t>Contribute to maintain osmotic pressure of body fluids and help in removal of waste products from cells</a:t>
            </a:r>
          </a:p>
          <a:p>
            <a:pPr eaLnBrk="1" hangingPunct="1">
              <a:lnSpc>
                <a:spcPct val="80000"/>
              </a:lnSpc>
            </a:pPr>
            <a:r>
              <a:rPr lang="en-US" sz="2800" smtClean="0"/>
              <a:t>Maintain neutrality of blood maintains blood ph to 7.4</a:t>
            </a:r>
          </a:p>
          <a:p>
            <a:pPr eaLnBrk="1" hangingPunct="1">
              <a:lnSpc>
                <a:spcPct val="80000"/>
              </a:lnSpc>
            </a:pPr>
            <a:r>
              <a:rPr lang="en-US" sz="2800" smtClean="0"/>
              <a:t>Helps to maintain a normal response of nerves to stimuli</a:t>
            </a:r>
          </a:p>
          <a:p>
            <a:pPr eaLnBrk="1" hangingPunct="1">
              <a:lnSpc>
                <a:spcPct val="80000"/>
              </a:lnSpc>
            </a:pPr>
            <a:r>
              <a:rPr lang="en-US" sz="2800" smtClean="0"/>
              <a:t>Makes possible normal rhythm in heart beat</a:t>
            </a:r>
          </a:p>
          <a:p>
            <a:pPr eaLnBrk="1" hangingPunct="1">
              <a:lnSpc>
                <a:spcPct val="80000"/>
              </a:lnSpc>
            </a:pPr>
            <a:r>
              <a:rPr lang="en-US" sz="2800" smtClean="0"/>
              <a:t>Helps in blood clotting</a:t>
            </a:r>
          </a:p>
          <a:p>
            <a:pPr eaLnBrk="1" hangingPunct="1">
              <a:lnSpc>
                <a:spcPct val="80000"/>
              </a:lnSpc>
            </a:pPr>
            <a:r>
              <a:rPr lang="en-US" sz="2800" smtClean="0"/>
              <a:t>Helps in movement of nutrients in body fluids </a:t>
            </a:r>
            <a:r>
              <a:rPr lang="en-US" sz="2800" u="sng" smtClean="0"/>
              <a:t>eg.phospholipids</a:t>
            </a:r>
            <a:r>
              <a:rPr lang="en-US" sz="2800" smtClean="0"/>
              <a:t> for transport of fat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Importance of Vitamins</a:t>
            </a:r>
          </a:p>
        </p:txBody>
      </p:sp>
      <p:sp>
        <p:nvSpPr>
          <p:cNvPr id="6147" name="Rectangle 3"/>
          <p:cNvSpPr>
            <a:spLocks noGrp="1" noChangeArrowheads="1"/>
          </p:cNvSpPr>
          <p:nvPr>
            <p:ph type="body" idx="1"/>
          </p:nvPr>
        </p:nvSpPr>
        <p:spPr>
          <a:xfrm>
            <a:off x="457200" y="1295400"/>
            <a:ext cx="8229600" cy="5562600"/>
          </a:xfrm>
        </p:spPr>
        <p:txBody>
          <a:bodyPr/>
          <a:lstStyle/>
          <a:p>
            <a:pPr eaLnBrk="1" hangingPunct="1"/>
            <a:r>
              <a:rPr lang="en-US" smtClean="0"/>
              <a:t>For growth and development</a:t>
            </a:r>
          </a:p>
          <a:p>
            <a:pPr eaLnBrk="1" hangingPunct="1"/>
            <a:r>
              <a:rPr lang="en-US" smtClean="0"/>
              <a:t>To carry out various body processes</a:t>
            </a:r>
          </a:p>
          <a:p>
            <a:pPr eaLnBrk="1" hangingPunct="1"/>
            <a:r>
              <a:rPr lang="en-US" smtClean="0"/>
              <a:t>To fight infectious diseases</a:t>
            </a:r>
          </a:p>
          <a:p>
            <a:pPr eaLnBrk="1" hangingPunct="1"/>
            <a:r>
              <a:rPr lang="en-US" smtClean="0"/>
              <a:t>For mental equilibrium</a:t>
            </a:r>
          </a:p>
        </p:txBody>
      </p:sp>
      <p:pic>
        <p:nvPicPr>
          <p:cNvPr id="6148" name="Picture 4" descr="vitam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86200"/>
            <a:ext cx="792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274638"/>
            <a:ext cx="8229600" cy="1477962"/>
          </a:xfrm>
        </p:spPr>
        <p:txBody>
          <a:bodyPr/>
          <a:lstStyle/>
          <a:p>
            <a:pPr eaLnBrk="1" hangingPunct="1"/>
            <a:r>
              <a:rPr lang="en-US" smtClean="0"/>
              <a:t>Calcium</a:t>
            </a:r>
          </a:p>
        </p:txBody>
      </p:sp>
      <p:pic>
        <p:nvPicPr>
          <p:cNvPr id="52227" name="Picture 6" descr="calcium-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8" descr="calcium-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5438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b="1" smtClean="0"/>
              <a:t>Food Sources of calcium</a:t>
            </a:r>
          </a:p>
        </p:txBody>
      </p:sp>
      <p:sp>
        <p:nvSpPr>
          <p:cNvPr id="53251" name="Rectangle 3"/>
          <p:cNvSpPr>
            <a:spLocks noGrp="1" noChangeArrowheads="1"/>
          </p:cNvSpPr>
          <p:nvPr>
            <p:ph type="body" idx="1"/>
          </p:nvPr>
        </p:nvSpPr>
        <p:spPr/>
        <p:txBody>
          <a:bodyPr/>
          <a:lstStyle/>
          <a:p>
            <a:pPr eaLnBrk="1" hangingPunct="1"/>
            <a:r>
              <a:rPr lang="en-US" b="1" smtClean="0"/>
              <a:t>Animal Sources:</a:t>
            </a:r>
          </a:p>
          <a:p>
            <a:pPr eaLnBrk="1" hangingPunct="1"/>
            <a:r>
              <a:rPr lang="en-US" smtClean="0"/>
              <a:t>Milk is best source,100gm of milk provides 200mg of calcium</a:t>
            </a:r>
          </a:p>
          <a:p>
            <a:pPr eaLnBrk="1" hangingPunct="1"/>
            <a:r>
              <a:rPr lang="en-US" smtClean="0"/>
              <a:t>Milk products such as curds ,cheese are good sources</a:t>
            </a:r>
          </a:p>
          <a:p>
            <a:pPr eaLnBrk="1" hangingPunct="1"/>
            <a:r>
              <a:rPr lang="en-US" smtClean="0"/>
              <a:t>Meat is not good source but small fish and sea food good sources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4800" y="-914400"/>
            <a:ext cx="8229600" cy="1143000"/>
          </a:xfrm>
        </p:spPr>
        <p:txBody>
          <a:bodyPr/>
          <a:lstStyle/>
          <a:p>
            <a:pPr eaLnBrk="1" hangingPunct="1"/>
            <a:endParaRPr lang="en-US" smtClean="0"/>
          </a:p>
        </p:txBody>
      </p:sp>
      <p:sp>
        <p:nvSpPr>
          <p:cNvPr id="54275" name="Rectangle 3"/>
          <p:cNvSpPr>
            <a:spLocks noGrp="1" noChangeArrowheads="1"/>
          </p:cNvSpPr>
          <p:nvPr>
            <p:ph type="body" idx="1"/>
          </p:nvPr>
        </p:nvSpPr>
        <p:spPr>
          <a:xfrm>
            <a:off x="381000" y="228600"/>
            <a:ext cx="8229600" cy="5973763"/>
          </a:xfrm>
        </p:spPr>
        <p:txBody>
          <a:bodyPr/>
          <a:lstStyle/>
          <a:p>
            <a:pPr eaLnBrk="1" hangingPunct="1"/>
            <a:r>
              <a:rPr lang="en-US" b="1" smtClean="0"/>
              <a:t>Vegetable Source:</a:t>
            </a:r>
          </a:p>
          <a:p>
            <a:pPr eaLnBrk="1" hangingPunct="1"/>
            <a:r>
              <a:rPr lang="en-US" smtClean="0"/>
              <a:t>Except spinach, leafy vegetables such as amaranthus,mustard sag,turnip leaves and fenugreek leaves-good source</a:t>
            </a:r>
          </a:p>
          <a:p>
            <a:pPr eaLnBrk="1" hangingPunct="1"/>
            <a:r>
              <a:rPr lang="en-US" smtClean="0"/>
              <a:t>Pulses, nuts,dry fruitssuch as apricots,kishmish,datesetc –provide significant amounts</a:t>
            </a:r>
          </a:p>
          <a:p>
            <a:pPr eaLnBrk="1" hangingPunct="1"/>
            <a:r>
              <a:rPr lang="en-US" smtClean="0"/>
              <a:t>Cereals –less amount of calcium and presence of phytic acid.Ragi –cereal –good source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Functions of Calcium</a:t>
            </a:r>
          </a:p>
        </p:txBody>
      </p:sp>
      <p:sp>
        <p:nvSpPr>
          <p:cNvPr id="55299" name="Rectangle 3"/>
          <p:cNvSpPr>
            <a:spLocks noGrp="1" noChangeArrowheads="1"/>
          </p:cNvSpPr>
          <p:nvPr>
            <p:ph type="body" idx="1"/>
          </p:nvPr>
        </p:nvSpPr>
        <p:spPr/>
        <p:txBody>
          <a:bodyPr/>
          <a:lstStyle/>
          <a:p>
            <a:pPr eaLnBrk="1" hangingPunct="1">
              <a:lnSpc>
                <a:spcPct val="80000"/>
              </a:lnSpc>
            </a:pPr>
            <a:r>
              <a:rPr lang="en-US" sz="2800" b="1" u="sng" smtClean="0"/>
              <a:t>Building of bones and teeth</a:t>
            </a:r>
            <a:r>
              <a:rPr lang="en-US" sz="2800" smtClean="0"/>
              <a:t>: Calcium together with other minerals give rigidity and permanence to bones and teeth.Chief minerals in bone are calcium and phosphorus in the ratio</a:t>
            </a:r>
            <a:r>
              <a:rPr lang="en-US" sz="2800" b="1" i="1" smtClean="0"/>
              <a:t>2:1.Formation of bone-</a:t>
            </a:r>
            <a:r>
              <a:rPr lang="en-US" sz="2800" smtClean="0"/>
              <a:t>  organic framework is formed by collagen protein, some mucoproteins and mucopolysacharides.Calcium and phosphorus form crystals of calcium phosphate which get deposited in this framework.The process of gradual deposition of minerals for hardness of bones –</a:t>
            </a:r>
            <a:r>
              <a:rPr lang="en-US" sz="2800" b="1" smtClean="0"/>
              <a:t>Ossification or mineralisation.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flipV="1">
            <a:off x="457200" y="0"/>
            <a:ext cx="8229600" cy="274638"/>
          </a:xfrm>
        </p:spPr>
        <p:txBody>
          <a:bodyPr/>
          <a:lstStyle/>
          <a:p>
            <a:pPr eaLnBrk="1" hangingPunct="1"/>
            <a:endParaRPr lang="en-US" sz="4000" smtClean="0"/>
          </a:p>
        </p:txBody>
      </p:sp>
      <p:sp>
        <p:nvSpPr>
          <p:cNvPr id="56323" name="Rectangle 3"/>
          <p:cNvSpPr>
            <a:spLocks noGrp="1" noChangeArrowheads="1"/>
          </p:cNvSpPr>
          <p:nvPr>
            <p:ph type="body" idx="1"/>
          </p:nvPr>
        </p:nvSpPr>
        <p:spPr>
          <a:xfrm>
            <a:off x="457200" y="228600"/>
            <a:ext cx="8229600" cy="5897563"/>
          </a:xfrm>
        </p:spPr>
        <p:txBody>
          <a:bodyPr/>
          <a:lstStyle/>
          <a:p>
            <a:pPr eaLnBrk="1" hangingPunct="1">
              <a:lnSpc>
                <a:spcPct val="80000"/>
              </a:lnSpc>
            </a:pPr>
            <a:r>
              <a:rPr lang="en-US" sz="2800" b="1" smtClean="0"/>
              <a:t>Regulation of some body process:</a:t>
            </a:r>
          </a:p>
          <a:p>
            <a:pPr eaLnBrk="1" hangingPunct="1">
              <a:lnSpc>
                <a:spcPct val="80000"/>
              </a:lnSpc>
            </a:pPr>
            <a:r>
              <a:rPr lang="en-US" sz="2800" smtClean="0"/>
              <a:t>Calcium increases the permeability of cell membrane-helps in absorptive processes</a:t>
            </a:r>
          </a:p>
          <a:p>
            <a:pPr eaLnBrk="1" hangingPunct="1">
              <a:lnSpc>
                <a:spcPct val="80000"/>
              </a:lnSpc>
            </a:pPr>
            <a:r>
              <a:rPr lang="en-US" sz="2800" smtClean="0"/>
              <a:t>Activates a number of enzymes such as lipases and proteolytic enzymes</a:t>
            </a:r>
          </a:p>
          <a:p>
            <a:pPr eaLnBrk="1" hangingPunct="1">
              <a:lnSpc>
                <a:spcPct val="80000"/>
              </a:lnSpc>
            </a:pPr>
            <a:r>
              <a:rPr lang="en-US" sz="2800" smtClean="0"/>
              <a:t>Contraction of heart muscles</a:t>
            </a:r>
          </a:p>
          <a:p>
            <a:pPr eaLnBrk="1" hangingPunct="1">
              <a:lnSpc>
                <a:spcPct val="80000"/>
              </a:lnSpc>
            </a:pPr>
            <a:r>
              <a:rPr lang="en-US" sz="2800" smtClean="0"/>
              <a:t>Calcium-essential for clotting of blood</a:t>
            </a:r>
          </a:p>
          <a:p>
            <a:pPr eaLnBrk="1" hangingPunct="1">
              <a:lnSpc>
                <a:spcPct val="80000"/>
              </a:lnSpc>
            </a:pPr>
            <a:r>
              <a:rPr lang="en-US" sz="2800" i="1" smtClean="0"/>
              <a:t>Prothombin +Calcium---------------Thrombin</a:t>
            </a:r>
          </a:p>
          <a:p>
            <a:pPr eaLnBrk="1" hangingPunct="1">
              <a:lnSpc>
                <a:spcPct val="80000"/>
              </a:lnSpc>
              <a:buFontTx/>
              <a:buNone/>
            </a:pPr>
            <a:r>
              <a:rPr lang="en-US" sz="2800" smtClean="0"/>
              <a:t>  ( Inactive)               </a:t>
            </a:r>
            <a:r>
              <a:rPr lang="en-US" sz="2800" i="1" smtClean="0"/>
              <a:t>Thromboplastin</a:t>
            </a:r>
            <a:r>
              <a:rPr lang="en-US" sz="2800" smtClean="0"/>
              <a:t> (Active)</a:t>
            </a:r>
          </a:p>
          <a:p>
            <a:pPr eaLnBrk="1" hangingPunct="1">
              <a:lnSpc>
                <a:spcPct val="80000"/>
              </a:lnSpc>
              <a:buFontTx/>
              <a:buNone/>
            </a:pPr>
            <a:r>
              <a:rPr lang="en-US" sz="2800" smtClean="0"/>
              <a:t>    </a:t>
            </a:r>
            <a:r>
              <a:rPr lang="en-US" sz="2800" i="1" smtClean="0"/>
              <a:t>Fibrinogen  ----------------------- Fibrin</a:t>
            </a:r>
          </a:p>
          <a:p>
            <a:pPr eaLnBrk="1" hangingPunct="1">
              <a:lnSpc>
                <a:spcPct val="80000"/>
              </a:lnSpc>
              <a:buFontTx/>
              <a:buNone/>
            </a:pPr>
            <a:r>
              <a:rPr lang="en-US" sz="2800" smtClean="0"/>
              <a:t>  (soluble protein</a:t>
            </a:r>
            <a:r>
              <a:rPr lang="en-US" sz="2800" i="1" smtClean="0"/>
              <a:t>) Thrombin</a:t>
            </a:r>
            <a:r>
              <a:rPr lang="en-US" sz="2800" smtClean="0"/>
              <a:t> (insoluble protein) Clot</a:t>
            </a:r>
          </a:p>
          <a:p>
            <a:pPr eaLnBrk="1" hangingPunct="1">
              <a:lnSpc>
                <a:spcPct val="80000"/>
              </a:lnSpc>
              <a:buFontTx/>
              <a:buNone/>
            </a:pPr>
            <a:r>
              <a:rPr lang="en-US" sz="2800" smtClean="0"/>
              <a:t>   Helps absorbs B12 in the illeum  </a:t>
            </a:r>
          </a:p>
          <a:p>
            <a:pPr eaLnBrk="1" hangingPunct="1">
              <a:lnSpc>
                <a:spcPct val="80000"/>
              </a:lnSpc>
              <a:buFontTx/>
              <a:buNone/>
            </a:pPr>
            <a:r>
              <a:rPr lang="en-US" sz="2800" smtClean="0"/>
              <a:t>   Ionic calcium effects neuromuscular ability of voluntary and involuntary muscles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flipV="1">
            <a:off x="457200" y="-76200"/>
            <a:ext cx="8229600" cy="76200"/>
          </a:xfrm>
        </p:spPr>
        <p:txBody>
          <a:bodyPr/>
          <a:lstStyle/>
          <a:p>
            <a:pPr eaLnBrk="1" hangingPunct="1"/>
            <a:endParaRPr lang="en-US" sz="4000" smtClean="0"/>
          </a:p>
        </p:txBody>
      </p:sp>
      <p:sp>
        <p:nvSpPr>
          <p:cNvPr id="57347" name="Rectangle 3"/>
          <p:cNvSpPr>
            <a:spLocks noGrp="1" noChangeArrowheads="1"/>
          </p:cNvSpPr>
          <p:nvPr>
            <p:ph type="body" idx="1"/>
          </p:nvPr>
        </p:nvSpPr>
        <p:spPr>
          <a:xfrm>
            <a:off x="457200" y="381000"/>
            <a:ext cx="8229600" cy="6888163"/>
          </a:xfrm>
        </p:spPr>
        <p:txBody>
          <a:bodyPr/>
          <a:lstStyle/>
          <a:p>
            <a:pPr eaLnBrk="1" hangingPunct="1">
              <a:buFontTx/>
              <a:buNone/>
            </a:pPr>
            <a:r>
              <a:rPr lang="en-US" b="1" u="sng" smtClean="0"/>
              <a:t>Factors enhancing absorption of calcium</a:t>
            </a:r>
          </a:p>
          <a:p>
            <a:pPr eaLnBrk="1" hangingPunct="1">
              <a:buFontTx/>
              <a:buNone/>
            </a:pPr>
            <a:r>
              <a:rPr lang="en-US" smtClean="0"/>
              <a:t>Vitamin D</a:t>
            </a:r>
          </a:p>
          <a:p>
            <a:pPr eaLnBrk="1" hangingPunct="1">
              <a:buFontTx/>
              <a:buNone/>
            </a:pPr>
            <a:r>
              <a:rPr lang="en-US" smtClean="0"/>
              <a:t>Protein</a:t>
            </a:r>
          </a:p>
          <a:p>
            <a:pPr eaLnBrk="1" hangingPunct="1">
              <a:buFontTx/>
              <a:buNone/>
            </a:pPr>
            <a:r>
              <a:rPr lang="en-US" smtClean="0"/>
              <a:t>Ascobic acid</a:t>
            </a:r>
          </a:p>
          <a:p>
            <a:pPr eaLnBrk="1" hangingPunct="1">
              <a:buFontTx/>
              <a:buNone/>
            </a:pPr>
            <a:r>
              <a:rPr lang="en-US" smtClean="0"/>
              <a:t>Hydrochloric acid in stomach</a:t>
            </a:r>
          </a:p>
          <a:p>
            <a:pPr eaLnBrk="1" hangingPunct="1">
              <a:buFontTx/>
              <a:buNone/>
            </a:pPr>
            <a:r>
              <a:rPr lang="en-US" smtClean="0"/>
              <a:t>Lactose</a:t>
            </a:r>
          </a:p>
          <a:p>
            <a:pPr eaLnBrk="1" hangingPunct="1">
              <a:buFontTx/>
              <a:buNone/>
            </a:pPr>
            <a:r>
              <a:rPr lang="en-US" smtClean="0"/>
              <a:t>Ratio of calcium to phosphorus</a:t>
            </a:r>
          </a:p>
          <a:p>
            <a:pPr eaLnBrk="1" hangingPunct="1">
              <a:buFontTx/>
              <a:buNone/>
            </a:pPr>
            <a:r>
              <a:rPr lang="en-US" smtClean="0"/>
              <a:t>Physiological need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sp>
        <p:nvSpPr>
          <p:cNvPr id="58371" name="Rectangle 3"/>
          <p:cNvSpPr>
            <a:spLocks noGrp="1" noChangeArrowheads="1"/>
          </p:cNvSpPr>
          <p:nvPr>
            <p:ph type="body" idx="1"/>
          </p:nvPr>
        </p:nvSpPr>
        <p:spPr>
          <a:xfrm>
            <a:off x="457200" y="228600"/>
            <a:ext cx="8229600" cy="5897563"/>
          </a:xfrm>
        </p:spPr>
        <p:txBody>
          <a:bodyPr/>
          <a:lstStyle/>
          <a:p>
            <a:pPr marL="609600" indent="-609600" eaLnBrk="1" hangingPunct="1">
              <a:buFontTx/>
              <a:buNone/>
            </a:pPr>
            <a:r>
              <a:rPr lang="en-US" smtClean="0"/>
              <a:t>Factors interfering with calcium absorption</a:t>
            </a:r>
          </a:p>
          <a:p>
            <a:pPr marL="609600" indent="-609600" eaLnBrk="1" hangingPunct="1">
              <a:buFontTx/>
              <a:buAutoNum type="arabicPeriod"/>
            </a:pPr>
            <a:r>
              <a:rPr lang="en-US" smtClean="0"/>
              <a:t>Oxalic acid</a:t>
            </a:r>
          </a:p>
          <a:p>
            <a:pPr marL="609600" indent="-609600" eaLnBrk="1" hangingPunct="1">
              <a:buFontTx/>
              <a:buAutoNum type="arabicPeriod" startAt="2"/>
            </a:pPr>
            <a:r>
              <a:rPr lang="en-US" smtClean="0"/>
              <a:t>Phytic acid</a:t>
            </a:r>
          </a:p>
          <a:p>
            <a:pPr marL="609600" indent="-609600" eaLnBrk="1" hangingPunct="1">
              <a:buFontTx/>
              <a:buAutoNum type="arabicPeriod" startAt="2"/>
            </a:pPr>
            <a:r>
              <a:rPr lang="en-US" smtClean="0"/>
              <a:t>Cellulose</a:t>
            </a:r>
          </a:p>
          <a:p>
            <a:pPr marL="609600" indent="-609600" eaLnBrk="1" hangingPunct="1">
              <a:buFontTx/>
              <a:buAutoNum type="arabicPeriod" startAt="2"/>
            </a:pPr>
            <a:r>
              <a:rPr lang="en-US" smtClean="0"/>
              <a:t>Fat</a:t>
            </a:r>
          </a:p>
          <a:p>
            <a:pPr marL="609600" indent="-609600" eaLnBrk="1" hangingPunct="1">
              <a:buFontTx/>
              <a:buNone/>
            </a:pPr>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04800"/>
            <a:ext cx="8229600" cy="1143000"/>
          </a:xfrm>
        </p:spPr>
        <p:txBody>
          <a:bodyPr/>
          <a:lstStyle/>
          <a:p>
            <a:pPr eaLnBrk="1" hangingPunct="1"/>
            <a:r>
              <a:rPr lang="en-US" smtClean="0"/>
              <a:t>Effects of Calcium Deficiency</a:t>
            </a:r>
          </a:p>
        </p:txBody>
      </p:sp>
      <p:sp>
        <p:nvSpPr>
          <p:cNvPr id="59395" name="Rectangle 3"/>
          <p:cNvSpPr>
            <a:spLocks noGrp="1" noChangeArrowheads="1"/>
          </p:cNvSpPr>
          <p:nvPr>
            <p:ph type="body" idx="1"/>
          </p:nvPr>
        </p:nvSpPr>
        <p:spPr/>
        <p:txBody>
          <a:bodyPr/>
          <a:lstStyle/>
          <a:p>
            <a:pPr eaLnBrk="1" hangingPunct="1">
              <a:lnSpc>
                <a:spcPct val="80000"/>
              </a:lnSpc>
              <a:buFontTx/>
              <a:buNone/>
            </a:pPr>
            <a:r>
              <a:rPr lang="en-US" sz="2000" smtClean="0"/>
              <a:t>Lack of calcium rich foods, poor digestion and absorption</a:t>
            </a:r>
          </a:p>
          <a:p>
            <a:pPr eaLnBrk="1" hangingPunct="1">
              <a:lnSpc>
                <a:spcPct val="80000"/>
              </a:lnSpc>
              <a:buFontTx/>
              <a:buNone/>
            </a:pPr>
            <a:r>
              <a:rPr lang="en-US" sz="2000" smtClean="0"/>
              <a:t> or utilization of calcium leads to deficiency: </a:t>
            </a:r>
          </a:p>
          <a:p>
            <a:pPr eaLnBrk="1" hangingPunct="1">
              <a:lnSpc>
                <a:spcPct val="80000"/>
              </a:lnSpc>
              <a:buFontTx/>
              <a:buNone/>
            </a:pPr>
            <a:endParaRPr lang="en-US" sz="2000" smtClean="0"/>
          </a:p>
          <a:p>
            <a:pPr eaLnBrk="1" hangingPunct="1">
              <a:lnSpc>
                <a:spcPct val="80000"/>
              </a:lnSpc>
              <a:buFontTx/>
              <a:buNone/>
            </a:pPr>
            <a:r>
              <a:rPr lang="en-US" sz="2000" b="1" smtClean="0"/>
              <a:t>1.During pregnancy</a:t>
            </a:r>
            <a:r>
              <a:rPr lang="en-US" sz="2000" smtClean="0"/>
              <a:t> calcium needs increase  due to growing foetus,to maintain  blood calcium levels during deficiency the calcium present in mother’ s bones starts to dissolve esp. back bone, pelvic bone  and bones of legs.This condition is known as </a:t>
            </a:r>
            <a:r>
              <a:rPr lang="en-US" sz="2000" b="1" smtClean="0"/>
              <a:t>ostomalacia</a:t>
            </a:r>
            <a:r>
              <a:rPr lang="en-US" sz="2000" smtClean="0"/>
              <a:t>.Quality and not quantity of bone is reduced.It also affects the foetus.</a:t>
            </a:r>
          </a:p>
          <a:p>
            <a:pPr eaLnBrk="1" hangingPunct="1">
              <a:lnSpc>
                <a:spcPct val="80000"/>
              </a:lnSpc>
              <a:buFontTx/>
              <a:buNone/>
            </a:pPr>
            <a:r>
              <a:rPr lang="en-US" sz="2000" b="1" smtClean="0"/>
              <a:t>2.During growth period-</a:t>
            </a:r>
            <a:r>
              <a:rPr lang="en-US" sz="2000" smtClean="0"/>
              <a:t> deficiency results in deformities in </a:t>
            </a:r>
          </a:p>
          <a:p>
            <a:pPr eaLnBrk="1" hangingPunct="1">
              <a:lnSpc>
                <a:spcPct val="80000"/>
              </a:lnSpc>
              <a:buFontTx/>
              <a:buNone/>
            </a:pPr>
            <a:r>
              <a:rPr lang="en-US" sz="2000" smtClean="0"/>
              <a:t>   bones and teeth in children.Body growth is retarded,</a:t>
            </a:r>
          </a:p>
          <a:p>
            <a:pPr eaLnBrk="1" hangingPunct="1">
              <a:lnSpc>
                <a:spcPct val="80000"/>
              </a:lnSpc>
              <a:buFontTx/>
              <a:buNone/>
            </a:pPr>
            <a:r>
              <a:rPr lang="en-US" sz="2000" smtClean="0"/>
              <a:t>   bones become become soft and break easily.This </a:t>
            </a:r>
          </a:p>
          <a:p>
            <a:pPr eaLnBrk="1" hangingPunct="1">
              <a:lnSpc>
                <a:spcPct val="80000"/>
              </a:lnSpc>
              <a:buFontTx/>
              <a:buNone/>
            </a:pPr>
            <a:r>
              <a:rPr lang="en-US" sz="2000" smtClean="0"/>
              <a:t>   condition is known as </a:t>
            </a:r>
            <a:r>
              <a:rPr lang="en-US" sz="2000" b="1" smtClean="0"/>
              <a:t>rickets </a:t>
            </a:r>
            <a:r>
              <a:rPr lang="en-US" sz="2000" smtClean="0"/>
              <a:t>                 </a:t>
            </a:r>
          </a:p>
          <a:p>
            <a:pPr eaLnBrk="1" hangingPunct="1">
              <a:lnSpc>
                <a:spcPct val="80000"/>
              </a:lnSpc>
              <a:buFontTx/>
              <a:buNone/>
            </a:pPr>
            <a:endParaRPr lang="en-US" sz="20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flipV="1">
            <a:off x="533400" y="-228600"/>
            <a:ext cx="8153400" cy="152400"/>
          </a:xfrm>
        </p:spPr>
        <p:txBody>
          <a:bodyPr/>
          <a:lstStyle/>
          <a:p>
            <a:pPr eaLnBrk="1" hangingPunct="1"/>
            <a:endParaRPr lang="en-US" sz="4000" smtClean="0"/>
          </a:p>
        </p:txBody>
      </p:sp>
      <p:sp>
        <p:nvSpPr>
          <p:cNvPr id="60419" name="Rectangle 3"/>
          <p:cNvSpPr>
            <a:spLocks noGrp="1" noChangeArrowheads="1"/>
          </p:cNvSpPr>
          <p:nvPr>
            <p:ph type="body" idx="1"/>
          </p:nvPr>
        </p:nvSpPr>
        <p:spPr>
          <a:xfrm>
            <a:off x="533400" y="0"/>
            <a:ext cx="8229600" cy="6477000"/>
          </a:xfrm>
        </p:spPr>
        <p:txBody>
          <a:bodyPr/>
          <a:lstStyle/>
          <a:p>
            <a:pPr eaLnBrk="1" hangingPunct="1"/>
            <a:r>
              <a:rPr lang="en-US" b="1" smtClean="0"/>
              <a:t>Symptoms of rickets:</a:t>
            </a:r>
            <a:endParaRPr lang="en-US" smtClean="0"/>
          </a:p>
          <a:p>
            <a:pPr eaLnBrk="1" hangingPunct="1"/>
            <a:r>
              <a:rPr lang="en-US" smtClean="0"/>
              <a:t>Epiphyseal enlargement: Enlargement of ends of long bones.</a:t>
            </a:r>
          </a:p>
          <a:p>
            <a:pPr eaLnBrk="1" hangingPunct="1"/>
            <a:r>
              <a:rPr lang="en-US" smtClean="0"/>
              <a:t>Beaded chest: Rounded projections on the ribs.  Easily detected by running finger over rib ,beaded or rosary effect.</a:t>
            </a:r>
          </a:p>
          <a:p>
            <a:pPr eaLnBrk="1" hangingPunct="1"/>
            <a:r>
              <a:rPr lang="en-US" smtClean="0"/>
              <a:t>Knocked knees</a:t>
            </a:r>
          </a:p>
          <a:p>
            <a:pPr eaLnBrk="1" hangingPunct="1"/>
            <a:r>
              <a:rPr lang="en-US" smtClean="0"/>
              <a:t>Hypotonia: muscles become weak.</a:t>
            </a:r>
          </a:p>
          <a:p>
            <a:pPr eaLnBrk="1" hangingPunct="1"/>
            <a:r>
              <a:rPr lang="en-US" smtClean="0"/>
              <a:t>Skull becomes soft and bulges out.</a:t>
            </a:r>
          </a:p>
          <a:p>
            <a:pPr eaLnBrk="1" hangingPunct="1"/>
            <a:r>
              <a:rPr lang="en-US" smtClean="0"/>
              <a:t>Delayed teething</a:t>
            </a:r>
          </a:p>
          <a:p>
            <a:pPr eaLnBrk="1" hangingPunct="1"/>
            <a:r>
              <a:rPr lang="en-US" smtClean="0"/>
              <a:t>Child becomes restless and irritable</a:t>
            </a:r>
            <a:endParaRPr lang="en-US" b="1" smtClean="0"/>
          </a:p>
          <a:p>
            <a:pPr eaLnBrk="1" hangingPunct="1"/>
            <a:endParaRPr lang="en-US" b="1" smtClean="0"/>
          </a:p>
          <a:p>
            <a:pPr eaLnBrk="1" hangingPunct="1"/>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200025"/>
          </a:xfrm>
        </p:spPr>
        <p:txBody>
          <a:bodyPr/>
          <a:lstStyle/>
          <a:p>
            <a:pPr eaLnBrk="1" hangingPunct="1"/>
            <a:endParaRPr lang="en-US" sz="4000" smtClean="0"/>
          </a:p>
        </p:txBody>
      </p:sp>
      <p:sp>
        <p:nvSpPr>
          <p:cNvPr id="61443" name="Rectangle 3"/>
          <p:cNvSpPr>
            <a:spLocks noGrp="1" noChangeArrowheads="1"/>
          </p:cNvSpPr>
          <p:nvPr>
            <p:ph type="body" idx="1"/>
          </p:nvPr>
        </p:nvSpPr>
        <p:spPr>
          <a:xfrm>
            <a:off x="457200" y="152400"/>
            <a:ext cx="8229600" cy="5973763"/>
          </a:xfrm>
        </p:spPr>
        <p:txBody>
          <a:bodyPr/>
          <a:lstStyle/>
          <a:p>
            <a:pPr eaLnBrk="1" hangingPunct="1"/>
            <a:r>
              <a:rPr lang="en-US" b="1" smtClean="0"/>
              <a:t>During old age:</a:t>
            </a:r>
            <a:r>
              <a:rPr lang="en-US" smtClean="0"/>
              <a:t> Deficiency leads to osteoporosis-bone mass of skeleton decreases,decalcification of bone starts.</a:t>
            </a:r>
          </a:p>
          <a:p>
            <a:pPr eaLnBrk="1" hangingPunct="1"/>
            <a:r>
              <a:rPr lang="en-US" b="1" smtClean="0"/>
              <a:t>Tetany:</a:t>
            </a:r>
            <a:r>
              <a:rPr lang="en-US" smtClean="0"/>
              <a:t>Charaterized by low serum level as a result excitability of nerves increases and there is in voluntary contraction of muscles</a:t>
            </a:r>
          </a:p>
          <a:p>
            <a:pPr eaLnBrk="1" hangingPunct="1"/>
            <a:r>
              <a:rPr lang="en-US" b="1" smtClean="0"/>
              <a:t>Interference in body regulation</a:t>
            </a:r>
            <a:r>
              <a:rPr lang="en-US" smtClean="0"/>
              <a:t>:</a:t>
            </a:r>
          </a:p>
          <a:p>
            <a:pPr eaLnBrk="1" hangingPunct="1"/>
            <a:r>
              <a:rPr lang="en-US" smtClean="0"/>
              <a:t>Blood clotting takes longer time</a:t>
            </a:r>
          </a:p>
          <a:p>
            <a:pPr eaLnBrk="1" hangingPunct="1"/>
            <a:r>
              <a:rPr lang="en-US" smtClean="0"/>
              <a:t>Contraction of heart muscles-irregular</a:t>
            </a:r>
          </a:p>
          <a:p>
            <a:pPr eaLnBrk="1" hangingPunct="1"/>
            <a:r>
              <a:rPr lang="en-US" smtClean="0"/>
              <a:t>Permeability of cell wall decreases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Vitamin A</a:t>
            </a:r>
          </a:p>
        </p:txBody>
      </p:sp>
      <p:sp>
        <p:nvSpPr>
          <p:cNvPr id="7171" name="Rectangle 3"/>
          <p:cNvSpPr>
            <a:spLocks noGrp="1" noChangeArrowheads="1"/>
          </p:cNvSpPr>
          <p:nvPr>
            <p:ph type="body" idx="1"/>
          </p:nvPr>
        </p:nvSpPr>
        <p:spPr/>
        <p:txBody>
          <a:bodyPr/>
          <a:lstStyle/>
          <a:p>
            <a:pPr eaLnBrk="1" hangingPunct="1">
              <a:buFontTx/>
              <a:buNone/>
            </a:pPr>
            <a:endParaRPr lang="en-US" smtClean="0"/>
          </a:p>
        </p:txBody>
      </p:sp>
      <p:pic>
        <p:nvPicPr>
          <p:cNvPr id="7172" name="Picture 4" descr="vitamin-a-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229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Recommended allowances</a:t>
            </a:r>
          </a:p>
        </p:txBody>
      </p:sp>
      <p:sp>
        <p:nvSpPr>
          <p:cNvPr id="62467" name="Rectangle 3"/>
          <p:cNvSpPr>
            <a:spLocks noGrp="1" noChangeArrowheads="1"/>
          </p:cNvSpPr>
          <p:nvPr>
            <p:ph type="body" idx="1"/>
          </p:nvPr>
        </p:nvSpPr>
        <p:spPr/>
        <p:txBody>
          <a:bodyPr/>
          <a:lstStyle/>
          <a:p>
            <a:pPr eaLnBrk="1" hangingPunct="1"/>
            <a:endParaRPr 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calciu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3058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304800" y="304800"/>
            <a:ext cx="8229600" cy="1143000"/>
          </a:xfrm>
        </p:spPr>
        <p:txBody>
          <a:bodyPr/>
          <a:lstStyle/>
          <a:p>
            <a:pPr eaLnBrk="1" hangingPunct="1"/>
            <a:r>
              <a:rPr lang="en-US" smtClean="0"/>
              <a:t>Phosphorus</a:t>
            </a:r>
          </a:p>
        </p:txBody>
      </p:sp>
      <p:pic>
        <p:nvPicPr>
          <p:cNvPr id="64515" name="Picture 6" descr="24502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5451">
            <a:off x="-3175" y="1241425"/>
            <a:ext cx="9525000" cy="61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990600"/>
            <a:ext cx="8229600" cy="1143000"/>
          </a:xfrm>
        </p:spPr>
        <p:txBody>
          <a:bodyPr/>
          <a:lstStyle/>
          <a:p>
            <a:pPr eaLnBrk="1" hangingPunct="1"/>
            <a:r>
              <a:rPr lang="en-US" sz="4000" smtClean="0"/>
              <a:t/>
            </a:r>
            <a:br>
              <a:rPr lang="en-US" sz="4000" smtClean="0"/>
            </a:br>
            <a:endParaRPr lang="en-US" sz="4000" smtClean="0"/>
          </a:p>
        </p:txBody>
      </p:sp>
      <p:sp>
        <p:nvSpPr>
          <p:cNvPr id="65539" name="Rectangle 3"/>
          <p:cNvSpPr>
            <a:spLocks noGrp="1" noChangeArrowheads="1"/>
          </p:cNvSpPr>
          <p:nvPr>
            <p:ph type="body" idx="1"/>
          </p:nvPr>
        </p:nvSpPr>
        <p:spPr>
          <a:xfrm>
            <a:off x="457200" y="152400"/>
            <a:ext cx="8305800" cy="6705600"/>
          </a:xfrm>
        </p:spPr>
        <p:txBody>
          <a:bodyPr/>
          <a:lstStyle/>
          <a:p>
            <a:pPr eaLnBrk="1" hangingPunct="1"/>
            <a:r>
              <a:rPr lang="en-US" sz="2800" smtClean="0"/>
              <a:t>Phosphorus accounts for about 1% of the total body weight.In bones the ratio of calcium to phosphorus is 2:1 but in soft tissues higher amounts of phosphorus than</a:t>
            </a:r>
          </a:p>
          <a:p>
            <a:pPr eaLnBrk="1" hangingPunct="1">
              <a:buFontTx/>
              <a:buNone/>
            </a:pPr>
            <a:r>
              <a:rPr lang="en-US" sz="2800" smtClean="0"/>
              <a:t>   calcium</a:t>
            </a:r>
          </a:p>
          <a:p>
            <a:pPr eaLnBrk="1" hangingPunct="1">
              <a:buFontTx/>
              <a:buNone/>
            </a:pPr>
            <a:r>
              <a:rPr lang="en-US" sz="2800" b="1" smtClean="0"/>
              <a:t>Functions Of Phosphorus-</a:t>
            </a:r>
          </a:p>
          <a:p>
            <a:pPr eaLnBrk="1" hangingPunct="1">
              <a:buFontTx/>
              <a:buNone/>
            </a:pPr>
            <a:r>
              <a:rPr lang="en-US" sz="2800" b="1" smtClean="0"/>
              <a:t> 1</a:t>
            </a:r>
            <a:r>
              <a:rPr lang="en-US" sz="2800" smtClean="0"/>
              <a:t>For the formation of bones:Phosphorus combines with calcium to form calcium phosphate.Gives strength and rigidity to bones.</a:t>
            </a:r>
          </a:p>
          <a:p>
            <a:pPr eaLnBrk="1" hangingPunct="1">
              <a:buFontTx/>
              <a:buNone/>
            </a:pPr>
            <a:r>
              <a:rPr lang="en-US" sz="2800" smtClean="0"/>
              <a:t>For maintenance of skeleton-Phosphorus keeps interchanging with blood phosphorus, thus helps in maintaining the skeleton</a:t>
            </a:r>
            <a:endParaRPr lang="en-US" sz="2800" b="1" smtClean="0"/>
          </a:p>
          <a:p>
            <a:pPr eaLnBrk="1" hangingPunct="1">
              <a:buFontTx/>
              <a:buNone/>
            </a:pPr>
            <a:r>
              <a:rPr lang="en-US" sz="2800" smtClean="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flipV="1">
            <a:off x="457200" y="0"/>
            <a:ext cx="8229600" cy="274638"/>
          </a:xfrm>
        </p:spPr>
        <p:txBody>
          <a:bodyPr/>
          <a:lstStyle/>
          <a:p>
            <a:pPr eaLnBrk="1" hangingPunct="1"/>
            <a:endParaRPr lang="en-US" sz="4000" smtClean="0"/>
          </a:p>
        </p:txBody>
      </p:sp>
      <p:sp>
        <p:nvSpPr>
          <p:cNvPr id="66563" name="Rectangle 3"/>
          <p:cNvSpPr>
            <a:spLocks noGrp="1" noChangeArrowheads="1"/>
          </p:cNvSpPr>
          <p:nvPr>
            <p:ph type="body" idx="1"/>
          </p:nvPr>
        </p:nvSpPr>
        <p:spPr>
          <a:xfrm>
            <a:off x="457200" y="304800"/>
            <a:ext cx="8229600" cy="5821363"/>
          </a:xfrm>
        </p:spPr>
        <p:txBody>
          <a:bodyPr/>
          <a:lstStyle/>
          <a:p>
            <a:pPr eaLnBrk="1" hangingPunct="1">
              <a:buFontTx/>
              <a:buNone/>
            </a:pPr>
            <a:r>
              <a:rPr lang="en-US" smtClean="0"/>
              <a:t> 3.For metabolic processes-plays a significant role in metabolic processes of cells.-phosphorylation-key reaction for absorption of glucose.</a:t>
            </a:r>
          </a:p>
          <a:p>
            <a:pPr eaLnBrk="1" hangingPunct="1">
              <a:buFontTx/>
              <a:buNone/>
            </a:pPr>
            <a:r>
              <a:rPr lang="en-US" smtClean="0"/>
              <a:t> 4.In the form of phospholipids-combine with lipids to form phospholipids-regulate transport of soluble materials in and out of cells.Lipoproteins help transport of in circulation</a:t>
            </a:r>
          </a:p>
          <a:p>
            <a:pPr eaLnBrk="1" hangingPunct="1">
              <a:buFontTx/>
              <a:buNone/>
            </a:pPr>
            <a:r>
              <a:rPr lang="en-US" smtClean="0"/>
              <a:t> 5.In the formation of DNA and RNA –control hereditary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914400"/>
            <a:ext cx="8229600" cy="1143000"/>
          </a:xfrm>
        </p:spPr>
        <p:txBody>
          <a:bodyPr/>
          <a:lstStyle/>
          <a:p>
            <a:pPr eaLnBrk="1" hangingPunct="1"/>
            <a:endParaRPr lang="en-US" smtClean="0"/>
          </a:p>
        </p:txBody>
      </p:sp>
      <p:sp>
        <p:nvSpPr>
          <p:cNvPr id="67587" name="Rectangle 3"/>
          <p:cNvSpPr>
            <a:spLocks noGrp="1" noChangeArrowheads="1"/>
          </p:cNvSpPr>
          <p:nvPr>
            <p:ph type="body" idx="1"/>
          </p:nvPr>
        </p:nvSpPr>
        <p:spPr>
          <a:xfrm>
            <a:off x="609600" y="228600"/>
            <a:ext cx="8229600" cy="6629400"/>
          </a:xfrm>
        </p:spPr>
        <p:txBody>
          <a:bodyPr/>
          <a:lstStyle/>
          <a:p>
            <a:pPr eaLnBrk="1" hangingPunct="1">
              <a:buFontTx/>
              <a:buNone/>
            </a:pPr>
            <a:r>
              <a:rPr lang="en-US" smtClean="0"/>
              <a:t> 6.For storage and controlling the release of energy.Phosphorus compounds such as ADP and ATP(Adenosine diphosphate and Adenosine triphosphate )</a:t>
            </a:r>
          </a:p>
          <a:p>
            <a:pPr eaLnBrk="1" hangingPunct="1">
              <a:buFontTx/>
              <a:buNone/>
            </a:pPr>
            <a:r>
              <a:rPr lang="en-US" smtClean="0"/>
              <a:t> 7.For maintaining the neutrality: inorganic phosphates in the body fluids constitute an important buffer system. </a:t>
            </a:r>
          </a:p>
        </p:txBody>
      </p:sp>
      <p:pic>
        <p:nvPicPr>
          <p:cNvPr id="67588" name="Picture 5" descr="Prevention_Phosphoru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62400"/>
            <a:ext cx="731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Food Sources OF Phosphorus</a:t>
            </a:r>
          </a:p>
        </p:txBody>
      </p:sp>
      <p:sp>
        <p:nvSpPr>
          <p:cNvPr id="68611" name="Rectangle 3"/>
          <p:cNvSpPr>
            <a:spLocks noGrp="1" noChangeArrowheads="1"/>
          </p:cNvSpPr>
          <p:nvPr>
            <p:ph type="body" idx="1"/>
          </p:nvPr>
        </p:nvSpPr>
        <p:spPr/>
        <p:txBody>
          <a:bodyPr/>
          <a:lstStyle/>
          <a:p>
            <a:pPr eaLnBrk="1" hangingPunct="1"/>
            <a:r>
              <a:rPr lang="en-US" smtClean="0"/>
              <a:t>Important Sources-meat, fish, eggs and all dairy products also provide protein and calcium.Whole wheat flour contains more phosphorus than refined flour.</a:t>
            </a:r>
          </a:p>
        </p:txBody>
      </p:sp>
      <p:pic>
        <p:nvPicPr>
          <p:cNvPr id="68612" name="Picture 5" descr="ANd9GcSmbft7jSQrcCzPTuJSg7YGGUc7I1H5zGvu9SOS8x_b35Y-y13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33800"/>
            <a:ext cx="5029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000" smtClean="0"/>
              <a:t>Recommended Dietary Allowances</a:t>
            </a:r>
          </a:p>
        </p:txBody>
      </p:sp>
      <p:sp>
        <p:nvSpPr>
          <p:cNvPr id="69635" name="Rectangle 3"/>
          <p:cNvSpPr>
            <a:spLocks noGrp="1" noChangeArrowheads="1"/>
          </p:cNvSpPr>
          <p:nvPr>
            <p:ph type="body" idx="1"/>
          </p:nvPr>
        </p:nvSpPr>
        <p:spPr/>
        <p:txBody>
          <a:bodyPr/>
          <a:lstStyle/>
          <a:p>
            <a:pPr eaLnBrk="1" hangingPunct="1"/>
            <a:r>
              <a:rPr lang="en-US" smtClean="0"/>
              <a:t>Indian diets provide sufficient amounts of phosphorus and deficiency rarely occurs.ICMR has recommended to maintain a calcium phosphorus ratio 1:1 for all age groups except infants 1:1.5</a:t>
            </a:r>
          </a:p>
          <a:p>
            <a:pPr eaLnBrk="1" hangingPunct="1"/>
            <a:r>
              <a:rPr lang="en-US" smtClean="0"/>
              <a:t>Deficiency of phosphorus is very rare because insdequecy rarely occurs in humans.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Iron</a:t>
            </a:r>
          </a:p>
        </p:txBody>
      </p:sp>
      <p:sp>
        <p:nvSpPr>
          <p:cNvPr id="70659" name="Rectangle 3"/>
          <p:cNvSpPr>
            <a:spLocks noGrp="1" noChangeArrowheads="1"/>
          </p:cNvSpPr>
          <p:nvPr>
            <p:ph type="body" idx="1"/>
          </p:nvPr>
        </p:nvSpPr>
        <p:spPr/>
        <p:txBody>
          <a:bodyPr/>
          <a:lstStyle/>
          <a:p>
            <a:pPr eaLnBrk="1" hangingPunct="1"/>
            <a:endParaRPr lang="en-US" smtClean="0"/>
          </a:p>
        </p:txBody>
      </p:sp>
      <p:pic>
        <p:nvPicPr>
          <p:cNvPr id="70660" name="Picture 5" descr="Image,3633,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391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flipV="1">
            <a:off x="457200" y="0"/>
            <a:ext cx="8229600" cy="274638"/>
          </a:xfrm>
        </p:spPr>
        <p:txBody>
          <a:bodyPr/>
          <a:lstStyle/>
          <a:p>
            <a:pPr eaLnBrk="1" hangingPunct="1"/>
            <a:endParaRPr lang="en-US" sz="4000" smtClean="0"/>
          </a:p>
        </p:txBody>
      </p:sp>
      <p:sp>
        <p:nvSpPr>
          <p:cNvPr id="71683" name="Rectangle 3"/>
          <p:cNvSpPr>
            <a:spLocks noGrp="1" noChangeArrowheads="1"/>
          </p:cNvSpPr>
          <p:nvPr>
            <p:ph type="body" idx="1"/>
          </p:nvPr>
        </p:nvSpPr>
        <p:spPr>
          <a:xfrm>
            <a:off x="533400" y="228600"/>
            <a:ext cx="8229600" cy="6629400"/>
          </a:xfrm>
        </p:spPr>
        <p:txBody>
          <a:bodyPr/>
          <a:lstStyle/>
          <a:p>
            <a:pPr eaLnBrk="1" hangingPunct="1"/>
            <a:r>
              <a:rPr lang="en-US" smtClean="0"/>
              <a:t>Iron is of great importance because of its role in the oxidative process in our body.It  is essential for the transport of oxygen to cells and removal of carbon dioxide from the cells. 70 to 80% of iron is functional-circulating iron-transferrin and the remaining is present in stored form as ferritin in liver, spleen and bone marrow.</a:t>
            </a:r>
          </a:p>
        </p:txBody>
      </p:sp>
      <p:pic>
        <p:nvPicPr>
          <p:cNvPr id="71684" name="Picture 5" descr="http://groovyvegetarian.com/files/2008/08/spinach-and-tomato-sal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14800"/>
            <a:ext cx="609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33400" y="-914400"/>
            <a:ext cx="8229600" cy="914400"/>
          </a:xfrm>
        </p:spPr>
        <p:txBody>
          <a:bodyPr/>
          <a:lstStyle/>
          <a:p>
            <a:pPr eaLnBrk="1" hangingPunct="1"/>
            <a:r>
              <a:rPr lang="en-US" smtClean="0"/>
              <a:t>_P</a:t>
            </a:r>
          </a:p>
        </p:txBody>
      </p:sp>
      <p:pic>
        <p:nvPicPr>
          <p:cNvPr id="8195" name="Picture 5" descr="vitamin-a-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620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Functions of Iron</a:t>
            </a:r>
          </a:p>
        </p:txBody>
      </p:sp>
      <p:sp>
        <p:nvSpPr>
          <p:cNvPr id="72707" name="Rectangle 3"/>
          <p:cNvSpPr>
            <a:spLocks noGrp="1" noChangeArrowheads="1"/>
          </p:cNvSpPr>
          <p:nvPr>
            <p:ph type="body" idx="1"/>
          </p:nvPr>
        </p:nvSpPr>
        <p:spPr/>
        <p:txBody>
          <a:bodyPr/>
          <a:lstStyle/>
          <a:p>
            <a:pPr eaLnBrk="1" hangingPunct="1">
              <a:lnSpc>
                <a:spcPct val="90000"/>
              </a:lnSpc>
            </a:pPr>
            <a:r>
              <a:rPr lang="en-US" b="1" smtClean="0"/>
              <a:t>For the synthesis of haemoglobin in red cells-  </a:t>
            </a:r>
            <a:r>
              <a:rPr lang="en-US" smtClean="0"/>
              <a:t>Haemoglobin is chief component of red cells,made up iron containing pigment heme ,and protein -globin.It acts as a carrier of oxygen from lungs to tissues the form of oxy-   haemoglobin and carries back deoxygenated blood back from tissues to lungs for release of carbon dioxide and oxygen is picked up . </a:t>
            </a:r>
          </a:p>
        </p:txBody>
      </p:sp>
      <p:pic>
        <p:nvPicPr>
          <p:cNvPr id="72708" name="Picture 5" descr="ANd9GcStBBACK5PBoy93rQpsb8gxr545QM3BYrz_fHS0gRp3ioBXOwz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100" y="4191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4400" y="-1143000"/>
            <a:ext cx="8229600" cy="1143000"/>
          </a:xfrm>
        </p:spPr>
        <p:txBody>
          <a:bodyPr/>
          <a:lstStyle/>
          <a:p>
            <a:pPr eaLnBrk="1" hangingPunct="1"/>
            <a:endParaRPr lang="en-US" smtClean="0"/>
          </a:p>
        </p:txBody>
      </p:sp>
      <p:sp>
        <p:nvSpPr>
          <p:cNvPr id="73731" name="Rectangle 3"/>
          <p:cNvSpPr>
            <a:spLocks noGrp="1" noChangeArrowheads="1"/>
          </p:cNvSpPr>
          <p:nvPr>
            <p:ph type="body" idx="1"/>
          </p:nvPr>
        </p:nvSpPr>
        <p:spPr>
          <a:xfrm>
            <a:off x="457200" y="457200"/>
            <a:ext cx="8229600" cy="6248400"/>
          </a:xfrm>
        </p:spPr>
        <p:txBody>
          <a:bodyPr/>
          <a:lstStyle/>
          <a:p>
            <a:pPr eaLnBrk="1" hangingPunct="1"/>
            <a:r>
              <a:rPr lang="en-US" b="1" smtClean="0"/>
              <a:t>In the blood plasma-</a:t>
            </a:r>
            <a:r>
              <a:rPr lang="en-US" smtClean="0"/>
              <a:t>only a small amount of iron in blood plasma-0.2% it is circulated and used for transport-transferin</a:t>
            </a:r>
          </a:p>
          <a:p>
            <a:pPr eaLnBrk="1" hangingPunct="1">
              <a:buFontTx/>
              <a:buNone/>
            </a:pPr>
            <a:r>
              <a:rPr lang="en-US" smtClean="0"/>
              <a:t>   The level of iron  in plasma is indicator of state of iron metabolism in the body.</a:t>
            </a:r>
          </a:p>
          <a:p>
            <a:pPr eaLnBrk="1" hangingPunct="1">
              <a:buFontTx/>
              <a:buNone/>
            </a:pPr>
            <a:r>
              <a:rPr lang="en-US" smtClean="0"/>
              <a:t>   </a:t>
            </a:r>
            <a:r>
              <a:rPr lang="en-US" b="1" smtClean="0"/>
              <a:t>In muscle tissue-In two forms-</a:t>
            </a:r>
            <a:endParaRPr lang="en-US" smtClean="0"/>
          </a:p>
          <a:p>
            <a:pPr eaLnBrk="1" hangingPunct="1">
              <a:buFontTx/>
              <a:buNone/>
            </a:pPr>
            <a:r>
              <a:rPr lang="en-US" smtClean="0"/>
              <a:t>  1 </a:t>
            </a:r>
            <a:r>
              <a:rPr lang="en-US" b="1" smtClean="0"/>
              <a:t>As myoglobin-</a:t>
            </a:r>
            <a:r>
              <a:rPr lang="en-US" smtClean="0"/>
              <a:t>It is a carrier of oxygen to tissues used in muscle contraction</a:t>
            </a:r>
          </a:p>
          <a:p>
            <a:pPr eaLnBrk="1" hangingPunct="1">
              <a:buFontTx/>
              <a:buNone/>
            </a:pPr>
            <a:r>
              <a:rPr lang="en-US" smtClean="0"/>
              <a:t>  2 </a:t>
            </a:r>
            <a:r>
              <a:rPr lang="en-US" b="1" smtClean="0"/>
              <a:t>As a constituent of certain enzymes-m</a:t>
            </a:r>
            <a:r>
              <a:rPr lang="en-US" smtClean="0"/>
              <a:t>akes oxidation of carbohydrates fats and protein possible within intact cell.</a:t>
            </a:r>
            <a:endParaRPr lang="en-US" b="1" smtClean="0"/>
          </a:p>
          <a:p>
            <a:pPr eaLnBrk="1" hangingPunct="1">
              <a:buFontTx/>
              <a:buNone/>
            </a:pPr>
            <a:endParaRPr 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Food Sources</a:t>
            </a:r>
          </a:p>
        </p:txBody>
      </p:sp>
      <p:sp>
        <p:nvSpPr>
          <p:cNvPr id="74755" name="Rectangle 3"/>
          <p:cNvSpPr>
            <a:spLocks noGrp="1" noChangeArrowheads="1"/>
          </p:cNvSpPr>
          <p:nvPr>
            <p:ph type="body" idx="1"/>
          </p:nvPr>
        </p:nvSpPr>
        <p:spPr>
          <a:xfrm>
            <a:off x="533400" y="1752600"/>
            <a:ext cx="8229600" cy="4525963"/>
          </a:xfrm>
        </p:spPr>
        <p:txBody>
          <a:bodyPr/>
          <a:lstStyle/>
          <a:p>
            <a:pPr eaLnBrk="1" hangingPunct="1"/>
            <a:r>
              <a:rPr lang="en-US" smtClean="0"/>
              <a:t>Animal source-Liver,meat products and egg yolk</a:t>
            </a:r>
          </a:p>
          <a:p>
            <a:pPr eaLnBrk="1" hangingPunct="1">
              <a:buFontTx/>
              <a:buNone/>
            </a:pPr>
            <a:endParaRPr lang="en-US" smtClean="0"/>
          </a:p>
          <a:p>
            <a:pPr eaLnBrk="1" hangingPunct="1">
              <a:buFontTx/>
              <a:buNone/>
            </a:pPr>
            <a:endParaRPr lang="en-US" smtClean="0"/>
          </a:p>
          <a:p>
            <a:pPr eaLnBrk="1" hangingPunct="1"/>
            <a:r>
              <a:rPr lang="en-US" smtClean="0"/>
              <a:t>Vegetable source-Green leafy vegetables,apricots,dates.</a:t>
            </a:r>
          </a:p>
          <a:p>
            <a:pPr eaLnBrk="1" hangingPunct="1">
              <a:buFontTx/>
              <a:buNone/>
            </a:pPr>
            <a:r>
              <a:rPr lang="en-US" smtClean="0"/>
              <a:t>   Jaggery and molasses</a:t>
            </a:r>
          </a:p>
          <a:p>
            <a:pPr eaLnBrk="1" hangingPunct="1">
              <a:buFontTx/>
              <a:buNone/>
            </a:pPr>
            <a:r>
              <a:rPr lang="en-US" smtClean="0"/>
              <a:t>   </a:t>
            </a:r>
          </a:p>
        </p:txBody>
      </p:sp>
      <p:pic>
        <p:nvPicPr>
          <p:cNvPr id="74756" name="Picture 5" descr="iron-source-chicken-liver-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38400"/>
            <a:ext cx="441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7" descr="eating-wise-durin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281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Factors affecting iron absorption</a:t>
            </a:r>
          </a:p>
        </p:txBody>
      </p:sp>
      <p:sp>
        <p:nvSpPr>
          <p:cNvPr id="75779" name="Rectangle 3"/>
          <p:cNvSpPr>
            <a:spLocks noGrp="1" noChangeArrowheads="1"/>
          </p:cNvSpPr>
          <p:nvPr>
            <p:ph type="body" idx="1"/>
          </p:nvPr>
        </p:nvSpPr>
        <p:spPr/>
        <p:txBody>
          <a:bodyPr/>
          <a:lstStyle/>
          <a:p>
            <a:pPr eaLnBrk="1" hangingPunct="1"/>
            <a:r>
              <a:rPr lang="en-US" smtClean="0"/>
              <a:t>Form of dietary iron-Haem iron from animal source and non haem iron from vegetable source</a:t>
            </a:r>
          </a:p>
          <a:p>
            <a:pPr eaLnBrk="1" hangingPunct="1"/>
            <a:r>
              <a:rPr lang="en-US" smtClean="0"/>
              <a:t>Ferric ofr ferrous</a:t>
            </a:r>
          </a:p>
          <a:p>
            <a:pPr eaLnBrk="1" hangingPunct="1"/>
            <a:r>
              <a:rPr lang="en-US" smtClean="0"/>
              <a:t>Amount of acid in stomach</a:t>
            </a:r>
          </a:p>
          <a:p>
            <a:pPr eaLnBrk="1" hangingPunct="1"/>
            <a:r>
              <a:rPr lang="en-US" smtClean="0"/>
              <a:t>Iron stores of body</a:t>
            </a:r>
          </a:p>
          <a:p>
            <a:pPr eaLnBrk="1" hangingPunct="1"/>
            <a:r>
              <a:rPr lang="en-US" smtClean="0"/>
              <a:t>Vitamin C and protin</a:t>
            </a:r>
          </a:p>
          <a:p>
            <a:pPr eaLnBrk="1" hangingPunct="1"/>
            <a:r>
              <a:rPr lang="en-US" smtClean="0"/>
              <a:t>Folic acid and vit B12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4000" smtClean="0"/>
              <a:t>Factors inhibiting iron absorption</a:t>
            </a:r>
          </a:p>
        </p:txBody>
      </p:sp>
      <p:sp>
        <p:nvSpPr>
          <p:cNvPr id="76803" name="Rectangle 3"/>
          <p:cNvSpPr>
            <a:spLocks noGrp="1" noChangeArrowheads="1"/>
          </p:cNvSpPr>
          <p:nvPr>
            <p:ph type="body" idx="1"/>
          </p:nvPr>
        </p:nvSpPr>
        <p:spPr/>
        <p:txBody>
          <a:bodyPr/>
          <a:lstStyle/>
          <a:p>
            <a:pPr eaLnBrk="1" hangingPunct="1"/>
            <a:r>
              <a:rPr lang="en-US" smtClean="0"/>
              <a:t>Phytic acid found in cereals and dry fruits</a:t>
            </a:r>
          </a:p>
          <a:p>
            <a:pPr eaLnBrk="1" hangingPunct="1"/>
            <a:r>
              <a:rPr lang="en-US" smtClean="0"/>
              <a:t>Oxalic acid found in some vegetables</a:t>
            </a:r>
          </a:p>
          <a:p>
            <a:pPr eaLnBrk="1" hangingPunct="1"/>
            <a:r>
              <a:rPr lang="en-US" smtClean="0"/>
              <a:t>Tanins in ragi,jowar,tea coffee,beans</a:t>
            </a:r>
          </a:p>
          <a:p>
            <a:pPr eaLnBrk="1" hangingPunct="1"/>
            <a:r>
              <a:rPr lang="en-US" smtClean="0"/>
              <a:t>Calcium</a:t>
            </a:r>
          </a:p>
          <a:p>
            <a:pPr eaLnBrk="1" hangingPunct="1"/>
            <a:r>
              <a:rPr lang="en-US" smtClean="0"/>
              <a:t>Fat</a:t>
            </a:r>
          </a:p>
          <a:p>
            <a:pPr eaLnBrk="1" hangingPunct="1"/>
            <a:r>
              <a:rPr lang="en-US" smtClean="0"/>
              <a:t>Fibre</a:t>
            </a:r>
          </a:p>
          <a:p>
            <a:pPr eaLnBrk="1" hangingPunct="1"/>
            <a:r>
              <a:rPr lang="en-US" smtClean="0"/>
              <a:t>Parasitic infestation</a:t>
            </a:r>
          </a:p>
        </p:txBody>
      </p:sp>
      <p:pic>
        <p:nvPicPr>
          <p:cNvPr id="76804" name="Picture 5" descr="ANd9GcTNketaBLsNq2Pz30pHayVL-eARiL0ohMI3T1BR4CXdjJh3LeC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52800"/>
            <a:ext cx="4305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Recommended allowances</a:t>
            </a:r>
          </a:p>
        </p:txBody>
      </p:sp>
      <p:sp>
        <p:nvSpPr>
          <p:cNvPr id="77827" name="Rectangle 3"/>
          <p:cNvSpPr>
            <a:spLocks noGrp="1" noChangeArrowheads="1"/>
          </p:cNvSpPr>
          <p:nvPr>
            <p:ph type="body" idx="1"/>
          </p:nvPr>
        </p:nvSpPr>
        <p:spPr/>
        <p:txBody>
          <a:bodyPr/>
          <a:lstStyle/>
          <a:p>
            <a:pPr eaLnBrk="1" hangingPunct="1">
              <a:lnSpc>
                <a:spcPct val="80000"/>
              </a:lnSpc>
              <a:buFontTx/>
              <a:buNone/>
            </a:pPr>
            <a:r>
              <a:rPr lang="en-US" sz="2000" smtClean="0"/>
              <a:t>  Adult      Man                            28 mg</a:t>
            </a:r>
          </a:p>
          <a:p>
            <a:pPr eaLnBrk="1" hangingPunct="1">
              <a:lnSpc>
                <a:spcPct val="80000"/>
              </a:lnSpc>
              <a:buFontTx/>
              <a:buNone/>
            </a:pPr>
            <a:r>
              <a:rPr lang="en-US" sz="2000" smtClean="0"/>
              <a:t>                 Women                      30 mg</a:t>
            </a:r>
          </a:p>
          <a:p>
            <a:pPr eaLnBrk="1" hangingPunct="1">
              <a:lnSpc>
                <a:spcPct val="80000"/>
              </a:lnSpc>
              <a:buFontTx/>
              <a:buNone/>
            </a:pPr>
            <a:r>
              <a:rPr lang="en-US" sz="2000" smtClean="0"/>
              <a:t>                 Pregnant women       37.5mg</a:t>
            </a:r>
          </a:p>
          <a:p>
            <a:pPr eaLnBrk="1" hangingPunct="1">
              <a:lnSpc>
                <a:spcPct val="80000"/>
              </a:lnSpc>
              <a:buFontTx/>
              <a:buNone/>
            </a:pPr>
            <a:r>
              <a:rPr lang="en-US" sz="2000" smtClean="0"/>
              <a:t>                 Lactating women       30 mg</a:t>
            </a:r>
          </a:p>
          <a:p>
            <a:pPr eaLnBrk="1" hangingPunct="1">
              <a:lnSpc>
                <a:spcPct val="80000"/>
              </a:lnSpc>
              <a:buFontTx/>
              <a:buNone/>
            </a:pPr>
            <a:r>
              <a:rPr lang="en-US" sz="2000" smtClean="0"/>
              <a:t>  Children  1-3 years                   11.5 mg</a:t>
            </a:r>
          </a:p>
          <a:p>
            <a:pPr eaLnBrk="1" hangingPunct="1">
              <a:lnSpc>
                <a:spcPct val="80000"/>
              </a:lnSpc>
              <a:buFontTx/>
              <a:buNone/>
            </a:pPr>
            <a:r>
              <a:rPr lang="en-US" sz="2000" smtClean="0"/>
              <a:t>                 4-6 years                    18.4 mg</a:t>
            </a:r>
          </a:p>
          <a:p>
            <a:pPr eaLnBrk="1" hangingPunct="1">
              <a:lnSpc>
                <a:spcPct val="80000"/>
              </a:lnSpc>
              <a:buFontTx/>
              <a:buNone/>
            </a:pPr>
            <a:r>
              <a:rPr lang="en-US" sz="2000" smtClean="0"/>
              <a:t>                 7-9 years                    26 mg</a:t>
            </a:r>
          </a:p>
          <a:p>
            <a:pPr eaLnBrk="1" hangingPunct="1">
              <a:lnSpc>
                <a:spcPct val="80000"/>
              </a:lnSpc>
              <a:buFontTx/>
              <a:buNone/>
            </a:pPr>
            <a:r>
              <a:rPr lang="en-US" sz="2000" smtClean="0"/>
              <a:t>                 10-12years  boys        34 mg      </a:t>
            </a:r>
          </a:p>
          <a:p>
            <a:pPr eaLnBrk="1" hangingPunct="1">
              <a:lnSpc>
                <a:spcPct val="80000"/>
              </a:lnSpc>
              <a:buFontTx/>
              <a:buNone/>
            </a:pPr>
            <a:r>
              <a:rPr lang="en-US" sz="2000" smtClean="0"/>
              <a:t>                                     girls         18.9 mg </a:t>
            </a:r>
          </a:p>
          <a:p>
            <a:pPr eaLnBrk="1" hangingPunct="1">
              <a:lnSpc>
                <a:spcPct val="80000"/>
              </a:lnSpc>
              <a:buFontTx/>
              <a:buNone/>
            </a:pPr>
            <a:r>
              <a:rPr lang="en-US" sz="2000" smtClean="0"/>
              <a:t> Adolescents</a:t>
            </a:r>
          </a:p>
          <a:p>
            <a:pPr eaLnBrk="1" hangingPunct="1">
              <a:lnSpc>
                <a:spcPct val="80000"/>
              </a:lnSpc>
              <a:buFontTx/>
              <a:buNone/>
            </a:pPr>
            <a:r>
              <a:rPr lang="en-US" sz="2000" smtClean="0"/>
              <a:t>                  13-15years boys         41.5mg</a:t>
            </a:r>
          </a:p>
          <a:p>
            <a:pPr eaLnBrk="1" hangingPunct="1">
              <a:lnSpc>
                <a:spcPct val="80000"/>
              </a:lnSpc>
              <a:buFontTx/>
              <a:buNone/>
            </a:pPr>
            <a:r>
              <a:rPr lang="en-US" sz="2000" smtClean="0"/>
              <a:t>                                     girls          28 mg</a:t>
            </a:r>
          </a:p>
          <a:p>
            <a:pPr eaLnBrk="1" hangingPunct="1">
              <a:lnSpc>
                <a:spcPct val="80000"/>
              </a:lnSpc>
              <a:buFontTx/>
              <a:buNone/>
            </a:pPr>
            <a:r>
              <a:rPr lang="en-US" sz="2000" smtClean="0"/>
              <a:t>                  16-18years boys         49.5mg</a:t>
            </a:r>
          </a:p>
          <a:p>
            <a:pPr eaLnBrk="1" hangingPunct="1">
              <a:lnSpc>
                <a:spcPct val="80000"/>
              </a:lnSpc>
              <a:buFontTx/>
              <a:buNone/>
            </a:pPr>
            <a:r>
              <a:rPr lang="en-US" sz="2000" smtClean="0"/>
              <a:t>                                     girls          29.9 mg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Effects of iron deficiency</a:t>
            </a:r>
          </a:p>
        </p:txBody>
      </p:sp>
      <p:sp>
        <p:nvSpPr>
          <p:cNvPr id="78851" name="Rectangle 3"/>
          <p:cNvSpPr>
            <a:spLocks noGrp="1" noChangeArrowheads="1"/>
          </p:cNvSpPr>
          <p:nvPr>
            <p:ph type="body" idx="1"/>
          </p:nvPr>
        </p:nvSpPr>
        <p:spPr/>
        <p:txBody>
          <a:bodyPr/>
          <a:lstStyle/>
          <a:p>
            <a:pPr eaLnBrk="1" hangingPunct="1"/>
            <a:r>
              <a:rPr lang="en-US" smtClean="0"/>
              <a:t>Deficiency of iron in the body may result from</a:t>
            </a:r>
          </a:p>
          <a:p>
            <a:pPr eaLnBrk="1" hangingPunct="1"/>
            <a:r>
              <a:rPr lang="en-US" smtClean="0"/>
              <a:t>1. Inadequate intake</a:t>
            </a:r>
          </a:p>
          <a:p>
            <a:pPr eaLnBrk="1" hangingPunct="1"/>
            <a:r>
              <a:rPr lang="en-US" smtClean="0"/>
              <a:t>2. Poor absorption of iron</a:t>
            </a:r>
          </a:p>
          <a:p>
            <a:pPr eaLnBrk="1" hangingPunct="1"/>
            <a:r>
              <a:rPr lang="en-US" smtClean="0"/>
              <a:t>3. Abnormal loss of blood from body</a:t>
            </a:r>
          </a:p>
          <a:p>
            <a:pPr eaLnBrk="1" hangingPunct="1">
              <a:buFontTx/>
              <a:buNone/>
            </a:pPr>
            <a:r>
              <a:rPr lang="en-US" smtClean="0"/>
              <a:t>   Stores of iron are depleted, blood haemoglobin levels come down resulting in fatigue leading to anaemia.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Anaemia</a:t>
            </a:r>
          </a:p>
        </p:txBody>
      </p:sp>
      <p:sp>
        <p:nvSpPr>
          <p:cNvPr id="79875" name="Rectangle 3"/>
          <p:cNvSpPr>
            <a:spLocks noGrp="1" noChangeArrowheads="1"/>
          </p:cNvSpPr>
          <p:nvPr>
            <p:ph type="body" idx="1"/>
          </p:nvPr>
        </p:nvSpPr>
        <p:spPr/>
        <p:txBody>
          <a:bodyPr/>
          <a:lstStyle/>
          <a:p>
            <a:pPr eaLnBrk="1" hangingPunct="1"/>
            <a:r>
              <a:rPr lang="en-US" smtClean="0"/>
              <a:t>Level of haemoglobin in blood is an index to know status of iron in the body.</a:t>
            </a:r>
          </a:p>
          <a:p>
            <a:pPr eaLnBrk="1" hangingPunct="1"/>
            <a:r>
              <a:rPr lang="en-US" smtClean="0"/>
              <a:t>Normal level in adult man :14-16gm/100ml of blood</a:t>
            </a:r>
          </a:p>
          <a:p>
            <a:pPr eaLnBrk="1" hangingPunct="1"/>
            <a:r>
              <a:rPr lang="en-US" smtClean="0"/>
              <a:t>In adult women:12-14/100ml of blood</a:t>
            </a:r>
          </a:p>
          <a:p>
            <a:pPr eaLnBrk="1" hangingPunct="1">
              <a:buFontTx/>
              <a:buNone/>
            </a:pPr>
            <a:r>
              <a:rPr lang="en-US" smtClean="0"/>
              <a:t>   </a:t>
            </a:r>
            <a:r>
              <a:rPr lang="en-US" b="1" smtClean="0"/>
              <a:t>Anaemia is a condition in which there is reduction in the total circulating haemoglobin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Anaemia due to iron deficiency</a:t>
            </a:r>
          </a:p>
        </p:txBody>
      </p:sp>
      <p:sp>
        <p:nvSpPr>
          <p:cNvPr id="80899" name="Rectangle 3"/>
          <p:cNvSpPr>
            <a:spLocks noGrp="1" noChangeArrowheads="1"/>
          </p:cNvSpPr>
          <p:nvPr>
            <p:ph type="body" idx="1"/>
          </p:nvPr>
        </p:nvSpPr>
        <p:spPr/>
        <p:txBody>
          <a:bodyPr/>
          <a:lstStyle/>
          <a:p>
            <a:pPr eaLnBrk="1" hangingPunct="1">
              <a:lnSpc>
                <a:spcPct val="90000"/>
              </a:lnSpc>
            </a:pPr>
            <a:r>
              <a:rPr lang="en-US" smtClean="0"/>
              <a:t>Reasons:</a:t>
            </a:r>
          </a:p>
          <a:p>
            <a:pPr eaLnBrk="1" hangingPunct="1">
              <a:lnSpc>
                <a:spcPct val="90000"/>
              </a:lnSpc>
            </a:pPr>
            <a:r>
              <a:rPr lang="en-US" smtClean="0"/>
              <a:t>Lack of iron rich foods</a:t>
            </a:r>
          </a:p>
          <a:p>
            <a:pPr eaLnBrk="1" hangingPunct="1">
              <a:lnSpc>
                <a:spcPct val="90000"/>
              </a:lnSpc>
            </a:pPr>
            <a:r>
              <a:rPr lang="en-US" smtClean="0"/>
              <a:t>Poor absorption</a:t>
            </a:r>
          </a:p>
          <a:p>
            <a:pPr eaLnBrk="1" hangingPunct="1">
              <a:lnSpc>
                <a:spcPct val="90000"/>
              </a:lnSpc>
            </a:pPr>
            <a:r>
              <a:rPr lang="en-US" smtClean="0"/>
              <a:t>Poor absorption of iron from diet</a:t>
            </a:r>
          </a:p>
          <a:p>
            <a:pPr eaLnBrk="1" hangingPunct="1">
              <a:lnSpc>
                <a:spcPct val="90000"/>
              </a:lnSpc>
            </a:pPr>
            <a:r>
              <a:rPr lang="en-US" smtClean="0"/>
              <a:t>Excessive loss of iron from body</a:t>
            </a:r>
          </a:p>
          <a:p>
            <a:pPr eaLnBrk="1" hangingPunct="1">
              <a:lnSpc>
                <a:spcPct val="90000"/>
              </a:lnSpc>
            </a:pPr>
            <a:r>
              <a:rPr lang="en-US" smtClean="0"/>
              <a:t>Destruction of red cells</a:t>
            </a:r>
          </a:p>
          <a:p>
            <a:pPr eaLnBrk="1" hangingPunct="1">
              <a:lnSpc>
                <a:spcPct val="90000"/>
              </a:lnSpc>
            </a:pPr>
            <a:r>
              <a:rPr lang="en-US" smtClean="0"/>
              <a:t>Parasitic infestation</a:t>
            </a:r>
          </a:p>
          <a:p>
            <a:pPr eaLnBrk="1" hangingPunct="1">
              <a:lnSpc>
                <a:spcPct val="90000"/>
              </a:lnSpc>
            </a:pPr>
            <a:r>
              <a:rPr lang="en-US" smtClean="0"/>
              <a:t>Hypoacidity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5" descr="ANd9GcTd9ry_ovRnvO-ZYnpzPI1CHhCVhE-2LAe8oTY7NqfZh51xOtXy">
            <a:hlinkClick r:id="rId2"/>
          </p:cNvPr>
          <p:cNvSpPr>
            <a:spLocks noChangeAspect="1" noChangeArrowheads="1"/>
          </p:cNvSpPr>
          <p:nvPr/>
        </p:nvSpPr>
        <p:spPr bwMode="auto">
          <a:xfrm>
            <a:off x="838200" y="1066800"/>
            <a:ext cx="7315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1923" name="Picture 7" descr="iron-deficiency_ane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6962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a:xfrm>
            <a:off x="457200" y="304800"/>
            <a:ext cx="8229600" cy="5821363"/>
          </a:xfrm>
        </p:spPr>
        <p:txBody>
          <a:bodyPr/>
          <a:lstStyle/>
          <a:p>
            <a:pPr eaLnBrk="1" hangingPunct="1"/>
            <a:r>
              <a:rPr lang="en-US" smtClean="0"/>
              <a:t>Vitamin A is a pale yellow coloured compound made of carbon , hydrogen and oxygen. Chemical name is retinol. Soluble in fat but insoluble in water-stable to heat.</a:t>
            </a:r>
          </a:p>
          <a:p>
            <a:pPr eaLnBrk="1" hangingPunct="1"/>
            <a:r>
              <a:rPr lang="en-US" smtClean="0"/>
              <a:t>Carotene is a precursor of vitamin A. It is deep red in color-plant source of vitamin A. Body has ability to convert carotene to vitamin A.</a:t>
            </a:r>
          </a:p>
        </p:txBody>
      </p:sp>
      <p:pic>
        <p:nvPicPr>
          <p:cNvPr id="9220" name="Picture 4" descr="Prevention_Vitam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000500"/>
            <a:ext cx="5181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304800"/>
            <a:ext cx="8229600" cy="1143000"/>
          </a:xfrm>
        </p:spPr>
        <p:txBody>
          <a:bodyPr/>
          <a:lstStyle/>
          <a:p>
            <a:pPr eaLnBrk="1" hangingPunct="1"/>
            <a:r>
              <a:rPr lang="en-US" sz="4000" smtClean="0"/>
              <a:t>Types Of Anaemia Due To Iron Deficiency</a:t>
            </a:r>
          </a:p>
        </p:txBody>
      </p:sp>
      <p:sp>
        <p:nvSpPr>
          <p:cNvPr id="82947" name="Rectangle 3"/>
          <p:cNvSpPr>
            <a:spLocks noGrp="1" noChangeArrowheads="1"/>
          </p:cNvSpPr>
          <p:nvPr>
            <p:ph type="body" idx="1"/>
          </p:nvPr>
        </p:nvSpPr>
        <p:spPr>
          <a:xfrm>
            <a:off x="457200" y="1524000"/>
            <a:ext cx="8229600" cy="4754563"/>
          </a:xfrm>
        </p:spPr>
        <p:txBody>
          <a:bodyPr/>
          <a:lstStyle/>
          <a:p>
            <a:pPr eaLnBrk="1" hangingPunct="1">
              <a:lnSpc>
                <a:spcPct val="90000"/>
              </a:lnSpc>
            </a:pPr>
            <a:r>
              <a:rPr lang="en-US" b="1" smtClean="0"/>
              <a:t>Hypochromic microcytic anaemia</a:t>
            </a:r>
            <a:r>
              <a:rPr lang="en-US" smtClean="0"/>
              <a:t>-size of red blood cells decrease though their number does not change –reduced iron content and colour becomes light.</a:t>
            </a:r>
          </a:p>
          <a:p>
            <a:pPr eaLnBrk="1" hangingPunct="1">
              <a:lnSpc>
                <a:spcPct val="90000"/>
              </a:lnSpc>
            </a:pPr>
            <a:r>
              <a:rPr lang="en-US" b="1" smtClean="0"/>
              <a:t>Hypochromic macrocytic anaemia</a:t>
            </a:r>
            <a:r>
              <a:rPr lang="en-US" smtClean="0"/>
              <a:t>-size of red blood cell increases but number is reduced.Haemoglobin content –low.It occurs due to combined deficiency  of iron ,folic acid and vitamin B12-commonly during pregnancy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Symptoms Of Anaemia</a:t>
            </a:r>
          </a:p>
        </p:txBody>
      </p:sp>
      <p:sp>
        <p:nvSpPr>
          <p:cNvPr id="83971" name="Rectangle 3"/>
          <p:cNvSpPr>
            <a:spLocks noGrp="1" noChangeArrowheads="1"/>
          </p:cNvSpPr>
          <p:nvPr>
            <p:ph type="body" idx="1"/>
          </p:nvPr>
        </p:nvSpPr>
        <p:spPr>
          <a:xfrm>
            <a:off x="457200" y="1676400"/>
            <a:ext cx="8229600" cy="4525963"/>
          </a:xfrm>
        </p:spPr>
        <p:txBody>
          <a:bodyPr/>
          <a:lstStyle/>
          <a:p>
            <a:pPr eaLnBrk="1" hangingPunct="1">
              <a:lnSpc>
                <a:spcPct val="80000"/>
              </a:lnSpc>
            </a:pPr>
            <a:r>
              <a:rPr lang="en-US" sz="2800" smtClean="0"/>
              <a:t>Fatigue</a:t>
            </a:r>
          </a:p>
          <a:p>
            <a:pPr eaLnBrk="1" hangingPunct="1">
              <a:lnSpc>
                <a:spcPct val="80000"/>
              </a:lnSpc>
            </a:pPr>
            <a:r>
              <a:rPr lang="en-US" sz="2800" smtClean="0"/>
              <a:t>Loss of appetite</a:t>
            </a:r>
          </a:p>
          <a:p>
            <a:pPr eaLnBrk="1" hangingPunct="1">
              <a:lnSpc>
                <a:spcPct val="80000"/>
              </a:lnSpc>
            </a:pPr>
            <a:r>
              <a:rPr lang="en-US" sz="2800" smtClean="0"/>
              <a:t>Breathlessness</a:t>
            </a:r>
          </a:p>
          <a:p>
            <a:pPr eaLnBrk="1" hangingPunct="1">
              <a:lnSpc>
                <a:spcPct val="80000"/>
              </a:lnSpc>
            </a:pPr>
            <a:r>
              <a:rPr lang="en-US" sz="2800" smtClean="0"/>
              <a:t>Giddiness</a:t>
            </a:r>
          </a:p>
          <a:p>
            <a:pPr eaLnBrk="1" hangingPunct="1">
              <a:lnSpc>
                <a:spcPct val="80000"/>
              </a:lnSpc>
            </a:pPr>
            <a:r>
              <a:rPr lang="en-US" sz="2800" smtClean="0"/>
              <a:t>Pallor of skin</a:t>
            </a:r>
          </a:p>
          <a:p>
            <a:pPr eaLnBrk="1" hangingPunct="1">
              <a:lnSpc>
                <a:spcPct val="80000"/>
              </a:lnSpc>
            </a:pPr>
            <a:r>
              <a:rPr lang="en-US" sz="2800" smtClean="0"/>
              <a:t>Smooth tongue</a:t>
            </a:r>
          </a:p>
          <a:p>
            <a:pPr eaLnBrk="1" hangingPunct="1">
              <a:lnSpc>
                <a:spcPct val="80000"/>
              </a:lnSpc>
            </a:pPr>
            <a:r>
              <a:rPr lang="en-US" sz="2800" smtClean="0"/>
              <a:t>Spoon shaped nails</a:t>
            </a:r>
          </a:p>
          <a:p>
            <a:pPr eaLnBrk="1" hangingPunct="1">
              <a:lnSpc>
                <a:spcPct val="80000"/>
              </a:lnSpc>
            </a:pPr>
            <a:r>
              <a:rPr lang="en-US" sz="2800" smtClean="0"/>
              <a:t>PICA –eating of non-edible food-chalk</a:t>
            </a:r>
          </a:p>
          <a:p>
            <a:pPr eaLnBrk="1" hangingPunct="1">
              <a:lnSpc>
                <a:spcPct val="80000"/>
              </a:lnSpc>
            </a:pPr>
            <a:r>
              <a:rPr lang="en-US" sz="2800" smtClean="0"/>
              <a:t>Severe cases swelling on face,body,limbs and if not treated –heart failure leading to death</a:t>
            </a:r>
          </a:p>
        </p:txBody>
      </p:sp>
      <p:pic>
        <p:nvPicPr>
          <p:cNvPr id="83972" name="Picture 5" descr="iron-defici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3352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5" descr="anemia-sympt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Treatment of Anaema</a:t>
            </a:r>
          </a:p>
        </p:txBody>
      </p:sp>
      <p:sp>
        <p:nvSpPr>
          <p:cNvPr id="86019" name="Rectangle 3"/>
          <p:cNvSpPr>
            <a:spLocks noGrp="1" noChangeArrowheads="1"/>
          </p:cNvSpPr>
          <p:nvPr>
            <p:ph type="body" idx="1"/>
          </p:nvPr>
        </p:nvSpPr>
        <p:spPr/>
        <p:txBody>
          <a:bodyPr/>
          <a:lstStyle/>
          <a:p>
            <a:pPr eaLnBrk="1" hangingPunct="1">
              <a:lnSpc>
                <a:spcPct val="80000"/>
              </a:lnSpc>
            </a:pPr>
            <a:r>
              <a:rPr lang="en-US" sz="2400" smtClean="0"/>
              <a:t>Iron Tablets</a:t>
            </a:r>
          </a:p>
          <a:p>
            <a:pPr eaLnBrk="1" hangingPunct="1">
              <a:lnSpc>
                <a:spcPct val="80000"/>
              </a:lnSpc>
            </a:pPr>
            <a:r>
              <a:rPr lang="en-US" sz="2400" smtClean="0"/>
              <a:t>In severe conditions blood transfusion</a:t>
            </a:r>
          </a:p>
          <a:p>
            <a:pPr eaLnBrk="1" hangingPunct="1">
              <a:lnSpc>
                <a:spcPct val="80000"/>
              </a:lnSpc>
            </a:pPr>
            <a:r>
              <a:rPr lang="en-US" sz="2400" smtClean="0"/>
              <a:t>If hookworm infestation -treatment immediately</a:t>
            </a:r>
          </a:p>
          <a:p>
            <a:pPr eaLnBrk="1" hangingPunct="1">
              <a:lnSpc>
                <a:spcPct val="80000"/>
              </a:lnSpc>
            </a:pPr>
            <a:r>
              <a:rPr lang="en-US" sz="2400" smtClean="0"/>
              <a:t>Inclusion of iron rich foods eg.green leafy vegetables,egg yolk ,meat etc</a:t>
            </a:r>
          </a:p>
          <a:p>
            <a:pPr eaLnBrk="1" hangingPunct="1">
              <a:lnSpc>
                <a:spcPct val="80000"/>
              </a:lnSpc>
            </a:pPr>
            <a:r>
              <a:rPr lang="en-US" sz="2400" smtClean="0"/>
              <a:t>To improve absorption vitamin C and protein should be added</a:t>
            </a:r>
          </a:p>
          <a:p>
            <a:pPr eaLnBrk="1" hangingPunct="1">
              <a:lnSpc>
                <a:spcPct val="80000"/>
              </a:lnSpc>
            </a:pPr>
            <a:r>
              <a:rPr lang="en-US" sz="2400" smtClean="0"/>
              <a:t>Factors which interfere with iron absorption should be avoided.</a:t>
            </a:r>
          </a:p>
          <a:p>
            <a:pPr eaLnBrk="1" hangingPunct="1">
              <a:lnSpc>
                <a:spcPct val="80000"/>
              </a:lnSpc>
            </a:pPr>
            <a:r>
              <a:rPr lang="en-US" sz="2400" smtClean="0"/>
              <a:t>Increase bioavailability of iron eg sprouting of pulses-increase in vitamin B complex and C</a:t>
            </a:r>
          </a:p>
          <a:p>
            <a:pPr eaLnBrk="1" hangingPunct="1">
              <a:lnSpc>
                <a:spcPct val="80000"/>
              </a:lnSpc>
            </a:pPr>
            <a:r>
              <a:rPr lang="en-US" sz="2400" smtClean="0"/>
              <a:t>Prevention of iron loss-periodical deworming in areas where parasitic infestation occur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Other Types Of Anaemia</a:t>
            </a:r>
          </a:p>
        </p:txBody>
      </p:sp>
      <p:sp>
        <p:nvSpPr>
          <p:cNvPr id="87043" name="Rectangle 3"/>
          <p:cNvSpPr>
            <a:spLocks noGrp="1" noChangeArrowheads="1"/>
          </p:cNvSpPr>
          <p:nvPr>
            <p:ph type="body" idx="1"/>
          </p:nvPr>
        </p:nvSpPr>
        <p:spPr/>
        <p:txBody>
          <a:bodyPr/>
          <a:lstStyle/>
          <a:p>
            <a:pPr eaLnBrk="1" hangingPunct="1"/>
            <a:r>
              <a:rPr lang="en-US" sz="2800" b="1" smtClean="0"/>
              <a:t>Pernicious anaemia—</a:t>
            </a:r>
            <a:r>
              <a:rPr lang="en-US" sz="2800" smtClean="0"/>
              <a:t>genetic disorders.  intrinsic factor is not produced in sufficient amount in stomach as a result B12 is not absorbed.Reduced HCL also affects. Occurs in vegetarians middle age and elderly persons.</a:t>
            </a:r>
          </a:p>
          <a:p>
            <a:pPr eaLnBrk="1" hangingPunct="1"/>
            <a:r>
              <a:rPr lang="en-US" sz="2800" b="1" smtClean="0"/>
              <a:t>Megaloblastic anaemia</a:t>
            </a:r>
            <a:r>
              <a:rPr lang="en-US" sz="2800" smtClean="0"/>
              <a:t>  results from deficiency of folic acid.Reduction in number of red blood cells large cells with low haemoglobin.Found in scurvy-reduction in conversion of folic acid to its active form folinic acid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143000"/>
            <a:ext cx="8229600" cy="1143000"/>
          </a:xfrm>
        </p:spPr>
        <p:txBody>
          <a:bodyPr/>
          <a:lstStyle/>
          <a:p>
            <a:pPr eaLnBrk="1" hangingPunct="1"/>
            <a:endParaRPr lang="en-US" smtClean="0"/>
          </a:p>
        </p:txBody>
      </p:sp>
      <p:sp>
        <p:nvSpPr>
          <p:cNvPr id="88067" name="Rectangle 3"/>
          <p:cNvSpPr>
            <a:spLocks noGrp="1" noChangeArrowheads="1"/>
          </p:cNvSpPr>
          <p:nvPr>
            <p:ph type="body" idx="1"/>
          </p:nvPr>
        </p:nvSpPr>
        <p:spPr>
          <a:xfrm>
            <a:off x="457200" y="0"/>
            <a:ext cx="8229600" cy="6126163"/>
          </a:xfrm>
        </p:spPr>
        <p:txBody>
          <a:bodyPr/>
          <a:lstStyle/>
          <a:p>
            <a:pPr eaLnBrk="1" hangingPunct="1"/>
            <a:r>
              <a:rPr lang="en-US" sz="2800" b="1" smtClean="0"/>
              <a:t>Sickle cell anaemia-</a:t>
            </a:r>
            <a:r>
              <a:rPr lang="en-US" sz="2800" smtClean="0"/>
              <a:t>genetic disease found in blacks. Abnormal levels of haemoglobin causing red cells to assume a sickle shape-makes them unable to move through capillaries leading to thrombosis.</a:t>
            </a:r>
          </a:p>
          <a:p>
            <a:pPr eaLnBrk="1" hangingPunct="1"/>
            <a:r>
              <a:rPr lang="en-US" sz="2800" b="1" smtClean="0"/>
              <a:t>Normocytic anaemia-</a:t>
            </a:r>
            <a:r>
              <a:rPr lang="en-US" sz="2800" smtClean="0"/>
              <a:t>Size of red blood cell is normal but haemoglobin content is low.Can be congenenital or acquired (infection).</a:t>
            </a:r>
          </a:p>
          <a:p>
            <a:pPr eaLnBrk="1" hangingPunct="1"/>
            <a:r>
              <a:rPr lang="en-US" sz="2800" smtClean="0"/>
              <a:t>Sideroblastic</a:t>
            </a:r>
            <a:r>
              <a:rPr lang="en-US" sz="2800" b="1" smtClean="0"/>
              <a:t> anaemia-</a:t>
            </a:r>
            <a:r>
              <a:rPr lang="en-US" sz="2800" smtClean="0"/>
              <a:t>group of blood disorders in which body has snough iron but unable to use to make haemoglobin-iron accumulates in red cells giving ringed appearance.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descr="runningouts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29718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7" descr="vitamin-rich-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09600"/>
            <a:ext cx="25336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00"/>
            <a:ext cx="6400800" cy="3200876"/>
          </a:xfrm>
          <a:prstGeom prst="rect">
            <a:avLst/>
          </a:prstGeom>
          <a:noFill/>
        </p:spPr>
        <p:txBody>
          <a:bodyPr wrap="square" rtlCol="0">
            <a:spAutoFit/>
          </a:bodyPr>
          <a:lstStyle/>
          <a:p>
            <a:r>
              <a:rPr lang="en-US" dirty="0" smtClean="0">
                <a:solidFill>
                  <a:srgbClr val="FF0000"/>
                </a:solidFill>
              </a:rPr>
              <a:t>Thank You</a:t>
            </a:r>
          </a:p>
          <a:p>
            <a:endParaRPr lang="en-US" dirty="0"/>
          </a:p>
          <a:p>
            <a:endParaRPr lang="en-US" dirty="0" smtClean="0"/>
          </a:p>
          <a:p>
            <a:endParaRPr lang="en-US" dirty="0"/>
          </a:p>
          <a:p>
            <a:pPr algn="r"/>
            <a:r>
              <a:rPr lang="en-US" sz="1400" dirty="0" smtClean="0">
                <a:solidFill>
                  <a:srgbClr val="FF0000"/>
                </a:solidFill>
              </a:rPr>
              <a:t>Dr. </a:t>
            </a:r>
            <a:r>
              <a:rPr lang="en-US" sz="1400" dirty="0" err="1" smtClean="0">
                <a:solidFill>
                  <a:srgbClr val="FF0000"/>
                </a:solidFill>
              </a:rPr>
              <a:t>Amarjeet</a:t>
            </a:r>
            <a:r>
              <a:rPr lang="en-US" sz="1400" dirty="0" smtClean="0">
                <a:solidFill>
                  <a:srgbClr val="FF0000"/>
                </a:solidFill>
              </a:rPr>
              <a:t> </a:t>
            </a:r>
            <a:r>
              <a:rPr lang="en-US" sz="1400" dirty="0" err="1" smtClean="0">
                <a:solidFill>
                  <a:srgbClr val="FF0000"/>
                </a:solidFill>
              </a:rPr>
              <a:t>Kaur</a:t>
            </a:r>
            <a:endParaRPr lang="en-US" sz="1400" dirty="0" smtClean="0">
              <a:solidFill>
                <a:srgbClr val="FF0000"/>
              </a:solidFill>
            </a:endParaRPr>
          </a:p>
          <a:p>
            <a:pPr algn="r"/>
            <a:r>
              <a:rPr lang="en-US" sz="1400" dirty="0" smtClean="0">
                <a:solidFill>
                  <a:srgbClr val="FF0000"/>
                </a:solidFill>
              </a:rPr>
              <a:t>Associate Professor,</a:t>
            </a:r>
          </a:p>
          <a:p>
            <a:pPr algn="r"/>
            <a:r>
              <a:rPr lang="en-US" sz="1400" dirty="0" err="1" smtClean="0">
                <a:solidFill>
                  <a:srgbClr val="FF0000"/>
                </a:solidFill>
              </a:rPr>
              <a:t>Deptt</a:t>
            </a:r>
            <a:r>
              <a:rPr lang="en-US" sz="1400" dirty="0" smtClean="0">
                <a:solidFill>
                  <a:srgbClr val="FF0000"/>
                </a:solidFill>
              </a:rPr>
              <a:t>. Of Home Science</a:t>
            </a:r>
          </a:p>
          <a:p>
            <a:pPr algn="r"/>
            <a:r>
              <a:rPr lang="en-US" sz="1400" dirty="0" smtClean="0">
                <a:solidFill>
                  <a:srgbClr val="FF0000"/>
                </a:solidFill>
              </a:rPr>
              <a:t>PGGCG, Sector 42, Chandigarh</a:t>
            </a:r>
            <a:r>
              <a:rPr lang="en-US" dirty="0" smtClean="0"/>
              <a:t>.</a:t>
            </a:r>
            <a:endParaRPr lang="en-IN" dirty="0"/>
          </a:p>
        </p:txBody>
      </p:sp>
    </p:spTree>
    <p:extLst>
      <p:ext uri="{BB962C8B-B14F-4D97-AF65-F5344CB8AC3E}">
        <p14:creationId xmlns:p14="http://schemas.microsoft.com/office/powerpoint/2010/main" val="287235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Food Sources Of Vitamin A</a:t>
            </a:r>
          </a:p>
        </p:txBody>
      </p:sp>
      <p:sp>
        <p:nvSpPr>
          <p:cNvPr id="10243" name="Rectangle 3"/>
          <p:cNvSpPr>
            <a:spLocks noGrp="1" noChangeArrowheads="1"/>
          </p:cNvSpPr>
          <p:nvPr>
            <p:ph type="body" idx="4294967295"/>
          </p:nvPr>
        </p:nvSpPr>
        <p:spPr>
          <a:xfrm>
            <a:off x="0" y="1600200"/>
            <a:ext cx="8229600" cy="4525963"/>
          </a:xfrm>
        </p:spPr>
        <p:txBody>
          <a:bodyPr/>
          <a:lstStyle/>
          <a:p>
            <a:pPr eaLnBrk="1" hangingPunct="1">
              <a:lnSpc>
                <a:spcPct val="90000"/>
              </a:lnSpc>
            </a:pPr>
            <a:r>
              <a:rPr lang="en-US" smtClean="0"/>
              <a:t>Sources of vitamin A-</a:t>
            </a:r>
          </a:p>
          <a:p>
            <a:pPr eaLnBrk="1" hangingPunct="1">
              <a:lnSpc>
                <a:spcPct val="90000"/>
              </a:lnSpc>
            </a:pPr>
            <a:r>
              <a:rPr lang="en-US" smtClean="0"/>
              <a:t>Animal sources-fish liver oils such as cod liver oil –richest source, butter, ghee, milk, egg yolk and liver.</a:t>
            </a:r>
          </a:p>
          <a:p>
            <a:pPr eaLnBrk="1" hangingPunct="1">
              <a:lnSpc>
                <a:spcPct val="90000"/>
              </a:lnSpc>
            </a:pPr>
            <a:r>
              <a:rPr lang="en-US" smtClean="0"/>
              <a:t>Vegetable source-Carotene-present in plants which are green or yellow in color eg. pumpkin, carrots, tomatoes, capsicum, green leaves and yellow fruits such as mango, papaya etc</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2921</TotalTime>
  <Words>3739</Words>
  <Application>Microsoft Office PowerPoint</Application>
  <PresentationFormat>On-screen Show (4:3)</PresentationFormat>
  <Paragraphs>418</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Default Design</vt:lpstr>
      <vt:lpstr>Essential Food Constituents</vt:lpstr>
      <vt:lpstr>PowerPoint Presentation</vt:lpstr>
      <vt:lpstr>PowerPoint Presentation</vt:lpstr>
      <vt:lpstr>PowerPoint Presentation</vt:lpstr>
      <vt:lpstr>Importance of Vitamins</vt:lpstr>
      <vt:lpstr>Vitamin A</vt:lpstr>
      <vt:lpstr>_P</vt:lpstr>
      <vt:lpstr>PowerPoint Presentation</vt:lpstr>
      <vt:lpstr>Food Sources Of Vitamin A</vt:lpstr>
      <vt:lpstr>Functions Of Vitamin A</vt:lpstr>
      <vt:lpstr>PowerPoint Presentation</vt:lpstr>
      <vt:lpstr>Effects Of Vitamin A Deficiency</vt:lpstr>
      <vt:lpstr>Vitamin D</vt:lpstr>
      <vt:lpstr>PowerPoint Presentation</vt:lpstr>
      <vt:lpstr>Functions Of Vitamin D</vt:lpstr>
      <vt:lpstr>PowerPoint Presentation</vt:lpstr>
      <vt:lpstr>Deficiency of vitamin D (contd )</vt:lpstr>
      <vt:lpstr>Vitamin C</vt:lpstr>
      <vt:lpstr>PowerPoint Presentation</vt:lpstr>
      <vt:lpstr>Functions of vitamin C</vt:lpstr>
      <vt:lpstr>Functions of vitamin C (contd)</vt:lpstr>
      <vt:lpstr>Effects of Deficiency of vitamin C</vt:lpstr>
      <vt:lpstr>Scurvy</vt:lpstr>
      <vt:lpstr>Adult scurvy</vt:lpstr>
      <vt:lpstr>Vitamin B complex</vt:lpstr>
      <vt:lpstr>PowerPoint Presentation</vt:lpstr>
      <vt:lpstr>Thiamine or Vitamin B1</vt:lpstr>
      <vt:lpstr>PowerPoint Presentation</vt:lpstr>
      <vt:lpstr>Functions of Thiamine</vt:lpstr>
      <vt:lpstr>Functions of Thiamine (contd)</vt:lpstr>
      <vt:lpstr>Deficiency of Thiamine Beri-beri</vt:lpstr>
      <vt:lpstr>Beri beri(contd)</vt:lpstr>
      <vt:lpstr>PowerPoint Presentation</vt:lpstr>
      <vt:lpstr>PowerPoint Presentation</vt:lpstr>
      <vt:lpstr>PowerPoint Presentation</vt:lpstr>
      <vt:lpstr>PowerPoint Presentation</vt:lpstr>
      <vt:lpstr>Functions Of Vitamin B2</vt:lpstr>
      <vt:lpstr>Deficiency Of Riboflavin</vt:lpstr>
      <vt:lpstr>PowerPoint Presentation</vt:lpstr>
      <vt:lpstr>PowerPoint Presentation</vt:lpstr>
      <vt:lpstr>PowerPoint Presentation</vt:lpstr>
      <vt:lpstr>Functions of Niacin</vt:lpstr>
      <vt:lpstr>Recommended allowances</vt:lpstr>
      <vt:lpstr>Effects Of Deficiency Of Niacin</vt:lpstr>
      <vt:lpstr>PowerPoint Presentation</vt:lpstr>
      <vt:lpstr>Minerals</vt:lpstr>
      <vt:lpstr>PowerPoint Presentation</vt:lpstr>
      <vt:lpstr>Functions Of Minerals</vt:lpstr>
      <vt:lpstr>PowerPoint Presentation</vt:lpstr>
      <vt:lpstr>Calcium</vt:lpstr>
      <vt:lpstr>Food Sources of calcium</vt:lpstr>
      <vt:lpstr>PowerPoint Presentation</vt:lpstr>
      <vt:lpstr>Functions of Calcium</vt:lpstr>
      <vt:lpstr>PowerPoint Presentation</vt:lpstr>
      <vt:lpstr>PowerPoint Presentation</vt:lpstr>
      <vt:lpstr>PowerPoint Presentation</vt:lpstr>
      <vt:lpstr>Effects of Calcium Deficiency</vt:lpstr>
      <vt:lpstr>PowerPoint Presentation</vt:lpstr>
      <vt:lpstr>PowerPoint Presentation</vt:lpstr>
      <vt:lpstr>Recommended allowances</vt:lpstr>
      <vt:lpstr>PowerPoint Presentation</vt:lpstr>
      <vt:lpstr>Phosphorus</vt:lpstr>
      <vt:lpstr> </vt:lpstr>
      <vt:lpstr>PowerPoint Presentation</vt:lpstr>
      <vt:lpstr>PowerPoint Presentation</vt:lpstr>
      <vt:lpstr>Food Sources OF Phosphorus</vt:lpstr>
      <vt:lpstr>Recommended Dietary Allowances</vt:lpstr>
      <vt:lpstr>Iron</vt:lpstr>
      <vt:lpstr>PowerPoint Presentation</vt:lpstr>
      <vt:lpstr>Functions of Iron</vt:lpstr>
      <vt:lpstr>PowerPoint Presentation</vt:lpstr>
      <vt:lpstr>Food Sources</vt:lpstr>
      <vt:lpstr>Factors affecting iron absorption</vt:lpstr>
      <vt:lpstr>Factors inhibiting iron absorption</vt:lpstr>
      <vt:lpstr>Recommended allowances</vt:lpstr>
      <vt:lpstr>Effects of iron deficiency</vt:lpstr>
      <vt:lpstr>Anaemia</vt:lpstr>
      <vt:lpstr>Anaemia due to iron deficiency</vt:lpstr>
      <vt:lpstr>PowerPoint Presentation</vt:lpstr>
      <vt:lpstr>Types Of Anaemia Due To Iron Deficiency</vt:lpstr>
      <vt:lpstr>Symptoms Of Anaemia</vt:lpstr>
      <vt:lpstr>PowerPoint Presentation</vt:lpstr>
      <vt:lpstr>Treatment of Anaema</vt:lpstr>
      <vt:lpstr>Other Types Of Anaemia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Food Constituents</dc:title>
  <dc:creator>admin</dc:creator>
  <cp:lastModifiedBy>abc</cp:lastModifiedBy>
  <cp:revision>136</cp:revision>
  <dcterms:created xsi:type="dcterms:W3CDTF">2010-07-16T16:25:19Z</dcterms:created>
  <dcterms:modified xsi:type="dcterms:W3CDTF">2012-10-26T04:01:15Z</dcterms:modified>
</cp:coreProperties>
</file>