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77" r:id="rId10"/>
    <p:sldId id="278" r:id="rId11"/>
    <p:sldId id="275" r:id="rId12"/>
    <p:sldId id="276" r:id="rId13"/>
    <p:sldId id="271" r:id="rId14"/>
    <p:sldId id="272" r:id="rId15"/>
    <p:sldId id="279" r:id="rId16"/>
    <p:sldId id="274" r:id="rId17"/>
    <p:sldId id="266"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398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x"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bls.gov/oco/oco2001.ht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solidFill>
                  <a:schemeClr val="bg2"/>
                </a:solidFill>
                <a:latin typeface="Cooper Black" pitchFamily="18" charset="0"/>
              </a:rPr>
              <a:t>ANNOUNCING</a:t>
            </a:r>
            <a:endParaRPr lang="en-IN" b="1" dirty="0">
              <a:solidFill>
                <a:schemeClr val="bg2"/>
              </a:solidFill>
              <a:latin typeface="Cooper Black" pitchFamily="18" charset="0"/>
            </a:endParaRPr>
          </a:p>
        </p:txBody>
      </p:sp>
      <p:sp>
        <p:nvSpPr>
          <p:cNvPr id="3" name="Subtitle 2"/>
          <p:cNvSpPr>
            <a:spLocks noGrp="1"/>
          </p:cNvSpPr>
          <p:nvPr>
            <p:ph type="subTitle" idx="1"/>
          </p:nvPr>
        </p:nvSpPr>
        <p:spPr/>
        <p:txBody>
          <a:bodyPr>
            <a:normAutofit/>
          </a:bodyPr>
          <a:lstStyle/>
          <a:p>
            <a:r>
              <a:rPr lang="en-US" sz="4000" b="1" dirty="0" smtClean="0">
                <a:solidFill>
                  <a:schemeClr val="bg2"/>
                </a:solidFill>
                <a:latin typeface="Cooper Black" pitchFamily="18" charset="0"/>
              </a:rPr>
              <a:t>DUTIES &amp; ACTIVITIES</a:t>
            </a:r>
            <a:endParaRPr lang="en-IN" sz="4000" b="1" dirty="0">
              <a:solidFill>
                <a:schemeClr val="bg2"/>
              </a:solidFill>
              <a:latin typeface="Cooper Black"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09599"/>
          <a:ext cx="7924800" cy="5212080"/>
        </p:xfrm>
        <a:graphic>
          <a:graphicData uri="http://schemas.openxmlformats.org/drawingml/2006/table">
            <a:tbl>
              <a:tblPr/>
              <a:tblGrid>
                <a:gridCol w="7924800"/>
              </a:tblGrid>
              <a:tr h="801401">
                <a:tc>
                  <a:txBody>
                    <a:bodyPr/>
                    <a:lstStyle/>
                    <a:p>
                      <a:r>
                        <a:rPr lang="en-IN" sz="2400" b="1" dirty="0">
                          <a:solidFill>
                            <a:srgbClr val="002060"/>
                          </a:solidFill>
                        </a:rPr>
                        <a:t>Cooperation</a:t>
                      </a:r>
                      <a:r>
                        <a:rPr lang="en-IN" sz="2400" dirty="0">
                          <a:solidFill>
                            <a:srgbClr val="002060"/>
                          </a:solidFill>
                        </a:rPr>
                        <a:t> — Job requires being pleasant with others on the job and displaying a good-natured, cooperative attitude.</a:t>
                      </a:r>
                    </a:p>
                  </a:txBody>
                  <a:tcPr anchor="ctr">
                    <a:lnL>
                      <a:noFill/>
                    </a:lnL>
                    <a:lnR>
                      <a:noFill/>
                    </a:lnR>
                    <a:lnT>
                      <a:noFill/>
                    </a:lnT>
                    <a:lnB>
                      <a:noFill/>
                    </a:lnB>
                  </a:tcPr>
                </a:tc>
              </a:tr>
              <a:tr h="1144859">
                <a:tc>
                  <a:txBody>
                    <a:bodyPr/>
                    <a:lstStyle/>
                    <a:p>
                      <a:r>
                        <a:rPr lang="en-IN" sz="2400" b="1" dirty="0">
                          <a:solidFill>
                            <a:srgbClr val="002060"/>
                          </a:solidFill>
                        </a:rPr>
                        <a:t>Adaptability/Flexibility</a:t>
                      </a:r>
                      <a:r>
                        <a:rPr lang="en-IN" sz="2400" dirty="0">
                          <a:solidFill>
                            <a:srgbClr val="002060"/>
                          </a:solidFill>
                        </a:rPr>
                        <a:t> — Job requires being open to change (positive or negative) and to considerable variety in the workplace.</a:t>
                      </a:r>
                    </a:p>
                  </a:txBody>
                  <a:tcPr anchor="ctr">
                    <a:lnL>
                      <a:noFill/>
                    </a:lnL>
                    <a:lnR>
                      <a:noFill/>
                    </a:lnR>
                    <a:lnT>
                      <a:noFill/>
                    </a:lnT>
                    <a:lnB>
                      <a:noFill/>
                    </a:lnB>
                  </a:tcPr>
                </a:tc>
              </a:tr>
              <a:tr h="801401">
                <a:tc>
                  <a:txBody>
                    <a:bodyPr/>
                    <a:lstStyle/>
                    <a:p>
                      <a:r>
                        <a:rPr lang="en-IN" sz="2400" b="1" dirty="0">
                          <a:solidFill>
                            <a:srgbClr val="002060"/>
                          </a:solidFill>
                        </a:rPr>
                        <a:t>Attention to Detail</a:t>
                      </a:r>
                      <a:r>
                        <a:rPr lang="en-IN" sz="2400" dirty="0">
                          <a:solidFill>
                            <a:srgbClr val="002060"/>
                          </a:solidFill>
                        </a:rPr>
                        <a:t> — Job requires being careful about detail and thorough in completing work tasks.</a:t>
                      </a:r>
                    </a:p>
                  </a:txBody>
                  <a:tcPr anchor="ctr">
                    <a:lnL>
                      <a:noFill/>
                    </a:lnL>
                    <a:lnR>
                      <a:noFill/>
                    </a:lnR>
                    <a:lnT>
                      <a:noFill/>
                    </a:lnT>
                    <a:lnB>
                      <a:noFill/>
                    </a:lnB>
                  </a:tcPr>
                </a:tc>
              </a:tr>
              <a:tr h="1144859">
                <a:tc>
                  <a:txBody>
                    <a:bodyPr/>
                    <a:lstStyle/>
                    <a:p>
                      <a:r>
                        <a:rPr lang="en-IN" sz="2400" b="1" dirty="0">
                          <a:solidFill>
                            <a:srgbClr val="002060"/>
                          </a:solidFill>
                        </a:rPr>
                        <a:t>Independence</a:t>
                      </a:r>
                      <a:r>
                        <a:rPr lang="en-IN" sz="2400" dirty="0">
                          <a:solidFill>
                            <a:srgbClr val="002060"/>
                          </a:solidFill>
                        </a:rPr>
                        <a:t> — Job requires developing one's own ways of doing things, guiding oneself with little or no supervision, and depending on oneself to get things done.</a:t>
                      </a:r>
                    </a:p>
                  </a:txBody>
                  <a:tcPr anchor="ctr">
                    <a:lnL>
                      <a:noFill/>
                    </a:lnL>
                    <a:lnR>
                      <a:noFill/>
                    </a:lnR>
                    <a:lnT>
                      <a:noFill/>
                    </a:lnT>
                    <a:lnB>
                      <a:noFill/>
                    </a:lnB>
                  </a:tcPr>
                </a:tc>
              </a:tr>
              <a:tr h="801401">
                <a:tc>
                  <a:txBody>
                    <a:bodyPr/>
                    <a:lstStyle/>
                    <a:p>
                      <a:r>
                        <a:rPr lang="en-IN" sz="2400" b="1" dirty="0">
                          <a:solidFill>
                            <a:srgbClr val="002060"/>
                          </a:solidFill>
                        </a:rPr>
                        <a:t>Innovation</a:t>
                      </a:r>
                      <a:r>
                        <a:rPr lang="en-IN" sz="2400" dirty="0">
                          <a:solidFill>
                            <a:srgbClr val="002060"/>
                          </a:solidFill>
                        </a:rPr>
                        <a:t> — Job requires creativity and alternative thinking to develop new ideas for and answers to work-related problems.</a:t>
                      </a:r>
                    </a:p>
                  </a:txBody>
                  <a:tcPr anchor="ctr">
                    <a:lnL>
                      <a:noFill/>
                    </a:lnL>
                    <a:lnR>
                      <a:noFill/>
                    </a:lnR>
                    <a:lnT>
                      <a:noFill/>
                    </a:lnT>
                    <a:lnB>
                      <a:noFill/>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54042"/>
          <a:ext cx="8610600" cy="6601690"/>
        </p:xfrm>
        <a:graphic>
          <a:graphicData uri="http://schemas.openxmlformats.org/drawingml/2006/table">
            <a:tbl>
              <a:tblPr/>
              <a:tblGrid>
                <a:gridCol w="8610600"/>
              </a:tblGrid>
              <a:tr h="1079543">
                <a:tc>
                  <a:txBody>
                    <a:bodyPr/>
                    <a:lstStyle/>
                    <a:p>
                      <a:r>
                        <a:rPr lang="en-IN" sz="2400" b="1" dirty="0" smtClean="0">
                          <a:solidFill>
                            <a:srgbClr val="002060"/>
                          </a:solidFill>
                        </a:rPr>
                        <a:t>Work activities:</a:t>
                      </a:r>
                    </a:p>
                    <a:p>
                      <a:r>
                        <a:rPr lang="en-IN" sz="2400" b="1" dirty="0" smtClean="0">
                          <a:solidFill>
                            <a:srgbClr val="002060"/>
                          </a:solidFill>
                        </a:rPr>
                        <a:t>Getting </a:t>
                      </a:r>
                      <a:r>
                        <a:rPr lang="en-IN" sz="2400" b="1" dirty="0">
                          <a:solidFill>
                            <a:srgbClr val="002060"/>
                          </a:solidFill>
                        </a:rPr>
                        <a:t>Information</a:t>
                      </a:r>
                      <a:r>
                        <a:rPr lang="en-IN" sz="2400" dirty="0">
                          <a:solidFill>
                            <a:srgbClr val="002060"/>
                          </a:solidFill>
                        </a:rPr>
                        <a:t> — Observing, receiving, and otherwise obtaining information from all relevant sources.</a:t>
                      </a:r>
                    </a:p>
                  </a:txBody>
                  <a:tcPr marL="37284" marR="37284" marT="18642" marB="18642" anchor="ctr">
                    <a:lnL>
                      <a:noFill/>
                    </a:lnL>
                    <a:lnR>
                      <a:noFill/>
                    </a:lnR>
                    <a:lnT>
                      <a:noFill/>
                    </a:lnT>
                    <a:lnB>
                      <a:noFill/>
                    </a:lnB>
                  </a:tcPr>
                </a:tc>
              </a:tr>
              <a:tr h="1079543">
                <a:tc>
                  <a:txBody>
                    <a:bodyPr/>
                    <a:lstStyle/>
                    <a:p>
                      <a:r>
                        <a:rPr lang="en-IN" sz="2400" b="1" dirty="0">
                          <a:solidFill>
                            <a:srgbClr val="002060"/>
                          </a:solidFill>
                        </a:rPr>
                        <a:t>Thinking Creatively</a:t>
                      </a:r>
                      <a:r>
                        <a:rPr lang="en-IN" sz="2400" dirty="0">
                          <a:solidFill>
                            <a:srgbClr val="002060"/>
                          </a:solidFill>
                        </a:rPr>
                        <a:t> — Developing, designing, or creating new applications, ideas, relationships, systems, or products, including artistic contributions.</a:t>
                      </a:r>
                    </a:p>
                  </a:txBody>
                  <a:tcPr marL="37284" marR="37284" marT="18642" marB="18642" anchor="ctr">
                    <a:lnL>
                      <a:noFill/>
                    </a:lnL>
                    <a:lnR>
                      <a:noFill/>
                    </a:lnR>
                    <a:lnT>
                      <a:noFill/>
                    </a:lnT>
                    <a:lnB>
                      <a:noFill/>
                    </a:lnB>
                  </a:tcPr>
                </a:tc>
              </a:tr>
              <a:tr h="1775588">
                <a:tc>
                  <a:txBody>
                    <a:bodyPr/>
                    <a:lstStyle/>
                    <a:p>
                      <a:r>
                        <a:rPr lang="en-IN" sz="2400" b="1" dirty="0">
                          <a:solidFill>
                            <a:srgbClr val="002060"/>
                          </a:solidFill>
                        </a:rPr>
                        <a:t>Communicating with Persons Outside Organization</a:t>
                      </a:r>
                      <a:r>
                        <a:rPr lang="en-IN" sz="2400" dirty="0">
                          <a:solidFill>
                            <a:srgbClr val="002060"/>
                          </a:solidFill>
                        </a:rPr>
                        <a:t> — Communicating with people outside the organization, representing the organization to customers, the public, government, and other external sources. This information can be exchanged in person, in writing, or by telephone or e-mail.</a:t>
                      </a:r>
                    </a:p>
                  </a:txBody>
                  <a:tcPr marL="37284" marR="37284" marT="18642" marB="18642" anchor="ctr">
                    <a:lnL>
                      <a:noFill/>
                    </a:lnL>
                    <a:lnR>
                      <a:noFill/>
                    </a:lnR>
                    <a:lnT>
                      <a:noFill/>
                    </a:lnT>
                    <a:lnB>
                      <a:noFill/>
                    </a:lnB>
                  </a:tcPr>
                </a:tc>
              </a:tr>
              <a:tr h="1079543">
                <a:tc>
                  <a:txBody>
                    <a:bodyPr/>
                    <a:lstStyle/>
                    <a:p>
                      <a:r>
                        <a:rPr lang="en-IN" sz="2400" b="1" dirty="0">
                          <a:solidFill>
                            <a:srgbClr val="002060"/>
                          </a:solidFill>
                        </a:rPr>
                        <a:t>Performing for or Working Directly with the Public</a:t>
                      </a:r>
                      <a:r>
                        <a:rPr lang="en-IN" sz="2400" dirty="0">
                          <a:solidFill>
                            <a:srgbClr val="002060"/>
                          </a:solidFill>
                        </a:rPr>
                        <a:t> — Performing for people or dealing directly with the public. This includes serving customers in restaurants and stores, and receiving clients or guests.</a:t>
                      </a:r>
                    </a:p>
                  </a:txBody>
                  <a:tcPr marL="37284" marR="37284" marT="18642" marB="18642" anchor="ctr">
                    <a:lnL>
                      <a:noFill/>
                    </a:lnL>
                    <a:lnR>
                      <a:noFill/>
                    </a:lnR>
                    <a:lnT>
                      <a:noFill/>
                    </a:lnT>
                    <a:lnB>
                      <a:noFill/>
                    </a:lnB>
                  </a:tcPr>
                </a:tc>
              </a:tr>
              <a:tr h="966154">
                <a:tc>
                  <a:txBody>
                    <a:bodyPr/>
                    <a:lstStyle/>
                    <a:p>
                      <a:endParaRPr lang="en-IN" sz="2400" dirty="0">
                        <a:solidFill>
                          <a:srgbClr val="002060"/>
                        </a:solidFill>
                      </a:endParaRPr>
                    </a:p>
                  </a:txBody>
                  <a:tcPr marL="37284" marR="37284" marT="18642" marB="18642" anchor="ctr">
                    <a:lnL>
                      <a:noFill/>
                    </a:lnL>
                    <a:lnR>
                      <a:noFill/>
                    </a:lnR>
                    <a:lnT>
                      <a:noFill/>
                    </a:lnT>
                    <a:lnB>
                      <a:noFill/>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457200"/>
          <a:ext cx="8458200" cy="6056744"/>
        </p:xfrm>
        <a:graphic>
          <a:graphicData uri="http://schemas.openxmlformats.org/drawingml/2006/table">
            <a:tbl>
              <a:tblPr/>
              <a:tblGrid>
                <a:gridCol w="8458200"/>
              </a:tblGrid>
              <a:tr h="1143956">
                <a:tc>
                  <a:txBody>
                    <a:bodyPr/>
                    <a:lstStyle/>
                    <a:p>
                      <a:r>
                        <a:rPr lang="en-IN" sz="2400" b="1" dirty="0">
                          <a:solidFill>
                            <a:srgbClr val="002060"/>
                          </a:solidFill>
                        </a:rPr>
                        <a:t>Identifying Objects, Actions, and Events</a:t>
                      </a:r>
                      <a:r>
                        <a:rPr lang="en-IN" sz="2400" dirty="0">
                          <a:solidFill>
                            <a:srgbClr val="002060"/>
                          </a:solidFill>
                        </a:rPr>
                        <a:t> — Identifying information by categorizing, estimating, recognizing differences or similarities, and detecting changes in circumstances or events.</a:t>
                      </a:r>
                    </a:p>
                  </a:txBody>
                  <a:tcPr marL="37284" marR="37284" marT="18642" marB="18642" anchor="ctr">
                    <a:lnL>
                      <a:noFill/>
                    </a:lnL>
                    <a:lnR>
                      <a:noFill/>
                    </a:lnR>
                    <a:lnT>
                      <a:noFill/>
                    </a:lnT>
                    <a:lnB>
                      <a:noFill/>
                    </a:lnB>
                  </a:tcPr>
                </a:tc>
              </a:tr>
              <a:tr h="1143956">
                <a:tc>
                  <a:txBody>
                    <a:bodyPr/>
                    <a:lstStyle/>
                    <a:p>
                      <a:r>
                        <a:rPr lang="en-IN" sz="2400" b="1" dirty="0">
                          <a:solidFill>
                            <a:srgbClr val="002060"/>
                          </a:solidFill>
                        </a:rPr>
                        <a:t>Interacting With Computers</a:t>
                      </a:r>
                      <a:r>
                        <a:rPr lang="en-IN" sz="2400" dirty="0">
                          <a:solidFill>
                            <a:srgbClr val="002060"/>
                          </a:solidFill>
                        </a:rPr>
                        <a:t> — Using computers and computer systems (including hardware and software) to program, write software, set up functions, enter data, or process information.</a:t>
                      </a:r>
                    </a:p>
                  </a:txBody>
                  <a:tcPr marL="37284" marR="37284" marT="18642" marB="18642" anchor="ctr">
                    <a:lnL>
                      <a:noFill/>
                    </a:lnL>
                    <a:lnR>
                      <a:noFill/>
                    </a:lnR>
                    <a:lnT>
                      <a:noFill/>
                    </a:lnT>
                    <a:lnB>
                      <a:noFill/>
                    </a:lnB>
                  </a:tcPr>
                </a:tc>
              </a:tr>
              <a:tr h="777576">
                <a:tc>
                  <a:txBody>
                    <a:bodyPr/>
                    <a:lstStyle/>
                    <a:p>
                      <a:r>
                        <a:rPr lang="en-IN" sz="2400" b="1" dirty="0">
                          <a:solidFill>
                            <a:srgbClr val="002060"/>
                          </a:solidFill>
                        </a:rPr>
                        <a:t>Updating and Using Relevant Knowledge</a:t>
                      </a:r>
                      <a:r>
                        <a:rPr lang="en-IN" sz="2400" dirty="0">
                          <a:solidFill>
                            <a:srgbClr val="002060"/>
                          </a:solidFill>
                        </a:rPr>
                        <a:t> — Keeping up-to-date technically and applying new knowledge to your job.</a:t>
                      </a:r>
                    </a:p>
                  </a:txBody>
                  <a:tcPr marL="37284" marR="37284" marT="18642" marB="18642" anchor="ctr">
                    <a:lnL>
                      <a:noFill/>
                    </a:lnL>
                    <a:lnR>
                      <a:noFill/>
                    </a:lnR>
                    <a:lnT>
                      <a:noFill/>
                    </a:lnT>
                    <a:lnB>
                      <a:noFill/>
                    </a:lnB>
                  </a:tcPr>
                </a:tc>
              </a:tr>
              <a:tr h="1143956">
                <a:tc>
                  <a:txBody>
                    <a:bodyPr/>
                    <a:lstStyle/>
                    <a:p>
                      <a:r>
                        <a:rPr lang="en-IN" sz="2400" b="1" dirty="0">
                          <a:solidFill>
                            <a:srgbClr val="002060"/>
                          </a:solidFill>
                        </a:rPr>
                        <a:t>Establishing and Maintaining Interpersonal Relationships</a:t>
                      </a:r>
                      <a:r>
                        <a:rPr lang="en-IN" sz="2400" dirty="0">
                          <a:solidFill>
                            <a:srgbClr val="002060"/>
                          </a:solidFill>
                        </a:rPr>
                        <a:t> — Developing constructive and cooperative working relationships with others, and maintaining them over time.</a:t>
                      </a:r>
                    </a:p>
                  </a:txBody>
                  <a:tcPr marL="37284" marR="37284" marT="18642" marB="18642" anchor="ctr">
                    <a:lnL>
                      <a:noFill/>
                    </a:lnL>
                    <a:lnR>
                      <a:noFill/>
                    </a:lnR>
                    <a:lnT>
                      <a:noFill/>
                    </a:lnT>
                    <a:lnB>
                      <a:noFill/>
                    </a:lnB>
                  </a:tcPr>
                </a:tc>
              </a:tr>
              <a:tr h="777576">
                <a:tc>
                  <a:txBody>
                    <a:bodyPr/>
                    <a:lstStyle/>
                    <a:p>
                      <a:r>
                        <a:rPr lang="en-IN" sz="2400" b="1" dirty="0">
                          <a:solidFill>
                            <a:srgbClr val="002060"/>
                          </a:solidFill>
                        </a:rPr>
                        <a:t>Interpreting the Meaning of Information for Others</a:t>
                      </a:r>
                      <a:r>
                        <a:rPr lang="en-IN" sz="2400" dirty="0">
                          <a:solidFill>
                            <a:srgbClr val="002060"/>
                          </a:solidFill>
                        </a:rPr>
                        <a:t> — Translating or explaining what information means and how it can be used.</a:t>
                      </a:r>
                    </a:p>
                  </a:txBody>
                  <a:tcPr marL="37284" marR="37284" marT="18642" marB="18642" anchor="ctr">
                    <a:lnL>
                      <a:noFill/>
                    </a:lnL>
                    <a:lnR>
                      <a:noFill/>
                    </a:lnR>
                    <a:lnT>
                      <a:noFill/>
                    </a:lnT>
                    <a:lnB>
                      <a:noFill/>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04800"/>
          <a:ext cx="8458200" cy="6142850"/>
        </p:xfrm>
        <a:graphic>
          <a:graphicData uri="http://schemas.openxmlformats.org/drawingml/2006/table">
            <a:tbl>
              <a:tblPr/>
              <a:tblGrid>
                <a:gridCol w="8458200"/>
              </a:tblGrid>
              <a:tr h="301259">
                <a:tc>
                  <a:txBody>
                    <a:bodyPr/>
                    <a:lstStyle/>
                    <a:p>
                      <a:r>
                        <a:rPr lang="en-IN" sz="2800" b="1" dirty="0" smtClean="0">
                          <a:solidFill>
                            <a:srgbClr val="002060"/>
                          </a:solidFill>
                        </a:rPr>
                        <a:t>Skills:</a:t>
                      </a:r>
                    </a:p>
                    <a:p>
                      <a:r>
                        <a:rPr lang="en-IN" sz="2800" b="1" dirty="0" smtClean="0">
                          <a:solidFill>
                            <a:srgbClr val="002060"/>
                          </a:solidFill>
                        </a:rPr>
                        <a:t>Speaking</a:t>
                      </a:r>
                      <a:r>
                        <a:rPr lang="en-IN" sz="2800" dirty="0" smtClean="0">
                          <a:solidFill>
                            <a:srgbClr val="002060"/>
                          </a:solidFill>
                        </a:rPr>
                        <a:t> </a:t>
                      </a:r>
                      <a:r>
                        <a:rPr lang="en-IN" sz="2800" dirty="0">
                          <a:solidFill>
                            <a:srgbClr val="002060"/>
                          </a:solidFill>
                        </a:rPr>
                        <a:t>— Talking to others to convey information effectively.</a:t>
                      </a:r>
                    </a:p>
                  </a:txBody>
                  <a:tcPr marL="16877" marR="16877" marT="16877" marB="16877" anchor="ctr">
                    <a:lnL>
                      <a:noFill/>
                    </a:lnL>
                    <a:lnR>
                      <a:noFill/>
                    </a:lnR>
                    <a:lnT>
                      <a:noFill/>
                    </a:lnT>
                    <a:lnB>
                      <a:noFill/>
                    </a:lnB>
                  </a:tcPr>
                </a:tc>
              </a:tr>
              <a:tr h="1019930">
                <a:tc>
                  <a:txBody>
                    <a:bodyPr/>
                    <a:lstStyle/>
                    <a:p>
                      <a:r>
                        <a:rPr lang="en-IN" sz="2800" b="1" dirty="0">
                          <a:solidFill>
                            <a:srgbClr val="002060"/>
                          </a:solidFill>
                        </a:rPr>
                        <a:t>Active Listening</a:t>
                      </a:r>
                      <a:r>
                        <a:rPr lang="en-IN" sz="2800" dirty="0">
                          <a:solidFill>
                            <a:srgbClr val="002060"/>
                          </a:solidFill>
                        </a:rPr>
                        <a:t> — Giving full attention to what other people are saying, taking time to understand the points being made, asking questions as appropriate, and not interrupting at inappropriate times.</a:t>
                      </a:r>
                    </a:p>
                  </a:txBody>
                  <a:tcPr marL="16877" marR="16877" marT="16877" marB="16877" anchor="ctr">
                    <a:lnL>
                      <a:noFill/>
                    </a:lnL>
                    <a:lnR>
                      <a:noFill/>
                    </a:lnR>
                    <a:lnT>
                      <a:noFill/>
                    </a:lnT>
                    <a:lnB>
                      <a:noFill/>
                    </a:lnB>
                  </a:tcPr>
                </a:tc>
              </a:tr>
              <a:tr h="777571">
                <a:tc>
                  <a:txBody>
                    <a:bodyPr/>
                    <a:lstStyle/>
                    <a:p>
                      <a:r>
                        <a:rPr lang="en-IN" sz="2800" b="1" dirty="0">
                          <a:solidFill>
                            <a:srgbClr val="002060"/>
                          </a:solidFill>
                        </a:rPr>
                        <a:t>Critical Thinking</a:t>
                      </a:r>
                      <a:r>
                        <a:rPr lang="en-IN" sz="2800" dirty="0">
                          <a:solidFill>
                            <a:srgbClr val="002060"/>
                          </a:solidFill>
                        </a:rPr>
                        <a:t> — Using logic and reasoning to identify the strengths and weaknesses of alternative solutions, conclusions or approaches to problems.</a:t>
                      </a:r>
                    </a:p>
                  </a:txBody>
                  <a:tcPr marL="16877" marR="16877" marT="16877" marB="16877" anchor="ctr">
                    <a:lnL>
                      <a:noFill/>
                    </a:lnL>
                    <a:lnR>
                      <a:noFill/>
                    </a:lnR>
                    <a:lnT>
                      <a:noFill/>
                    </a:lnT>
                    <a:lnB>
                      <a:noFill/>
                    </a:lnB>
                  </a:tcPr>
                </a:tc>
              </a:tr>
              <a:tr h="535211">
                <a:tc>
                  <a:txBody>
                    <a:bodyPr/>
                    <a:lstStyle/>
                    <a:p>
                      <a:r>
                        <a:rPr lang="en-IN" sz="2800" b="1" dirty="0">
                          <a:solidFill>
                            <a:srgbClr val="002060"/>
                          </a:solidFill>
                        </a:rPr>
                        <a:t>Reading Comprehension</a:t>
                      </a:r>
                      <a:r>
                        <a:rPr lang="en-IN" sz="2800" dirty="0">
                          <a:solidFill>
                            <a:srgbClr val="002060"/>
                          </a:solidFill>
                        </a:rPr>
                        <a:t> — Understanding written sentences and paragraphs in work related documents.</a:t>
                      </a:r>
                    </a:p>
                  </a:txBody>
                  <a:tcPr marL="16877" marR="16877" marT="16877" marB="16877" anchor="ctr">
                    <a:lnL>
                      <a:noFill/>
                    </a:lnL>
                    <a:lnR>
                      <a:noFill/>
                    </a:lnR>
                    <a:lnT>
                      <a:noFill/>
                    </a:lnT>
                    <a:lnB>
                      <a:noFill/>
                    </a:lnB>
                  </a:tcPr>
                </a:tc>
              </a:tr>
              <a:tr h="535211">
                <a:tc>
                  <a:txBody>
                    <a:bodyPr/>
                    <a:lstStyle/>
                    <a:p>
                      <a:r>
                        <a:rPr lang="en-IN" sz="2800" b="1" dirty="0">
                          <a:solidFill>
                            <a:srgbClr val="002060"/>
                          </a:solidFill>
                        </a:rPr>
                        <a:t>Social Perceptiveness</a:t>
                      </a:r>
                      <a:r>
                        <a:rPr lang="en-IN" sz="2800" dirty="0">
                          <a:solidFill>
                            <a:srgbClr val="002060"/>
                          </a:solidFill>
                        </a:rPr>
                        <a:t> — Being aware of others' reactions and understanding why they react as they do.</a:t>
                      </a:r>
                    </a:p>
                  </a:txBody>
                  <a:tcPr marL="16877" marR="16877" marT="16877" marB="16877" anchor="ctr">
                    <a:lnL>
                      <a:noFill/>
                    </a:lnL>
                    <a:lnR>
                      <a:noFill/>
                    </a:lnR>
                    <a:lnT>
                      <a:noFill/>
                    </a:lnT>
                    <a:lnB>
                      <a:noFill/>
                    </a:lnB>
                  </a:tcPr>
                </a:tc>
              </a:tr>
            </a:tbl>
          </a:graphicData>
        </a:graphic>
      </p:graphicFrame>
      <p:sp>
        <p:nvSpPr>
          <p:cNvPr id="29697" name="Rectangle 1"/>
          <p:cNvSpPr>
            <a:spLocks noChangeArrowheads="1"/>
          </p:cNvSpPr>
          <p:nvPr/>
        </p:nvSpPr>
        <p:spPr bwMode="auto">
          <a:xfrm>
            <a:off x="0" y="0"/>
            <a:ext cx="184731" cy="56938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381001"/>
          <a:ext cx="8001000" cy="6097096"/>
        </p:xfrm>
        <a:graphic>
          <a:graphicData uri="http://schemas.openxmlformats.org/drawingml/2006/table">
            <a:tbl>
              <a:tblPr/>
              <a:tblGrid>
                <a:gridCol w="8001000"/>
              </a:tblGrid>
              <a:tr h="1086871">
                <a:tc>
                  <a:txBody>
                    <a:bodyPr/>
                    <a:lstStyle/>
                    <a:p>
                      <a:r>
                        <a:rPr lang="en-IN" sz="2400" b="1" dirty="0">
                          <a:solidFill>
                            <a:srgbClr val="002060"/>
                          </a:solidFill>
                        </a:rPr>
                        <a:t>Time Management</a:t>
                      </a:r>
                      <a:r>
                        <a:rPr lang="en-IN" sz="2400" dirty="0">
                          <a:solidFill>
                            <a:srgbClr val="002060"/>
                          </a:solidFill>
                        </a:rPr>
                        <a:t> — Managing one's own time and the time of others.</a:t>
                      </a:r>
                    </a:p>
                  </a:txBody>
                  <a:tcPr marL="16877" marR="16877" marT="16877" marB="16877" anchor="ctr">
                    <a:lnL>
                      <a:noFill/>
                    </a:lnL>
                    <a:lnR>
                      <a:noFill/>
                    </a:lnR>
                    <a:lnT>
                      <a:noFill/>
                    </a:lnT>
                    <a:lnB>
                      <a:noFill/>
                    </a:lnB>
                  </a:tcPr>
                </a:tc>
              </a:tr>
              <a:tr h="1086871">
                <a:tc>
                  <a:txBody>
                    <a:bodyPr/>
                    <a:lstStyle/>
                    <a:p>
                      <a:r>
                        <a:rPr lang="en-IN" sz="2400" b="1" dirty="0">
                          <a:solidFill>
                            <a:srgbClr val="002060"/>
                          </a:solidFill>
                        </a:rPr>
                        <a:t>Writing</a:t>
                      </a:r>
                      <a:r>
                        <a:rPr lang="en-IN" sz="2400" dirty="0">
                          <a:solidFill>
                            <a:srgbClr val="002060"/>
                          </a:solidFill>
                        </a:rPr>
                        <a:t> — Communicating effectively in writing as appropriate for the needs of the audience.</a:t>
                      </a:r>
                    </a:p>
                  </a:txBody>
                  <a:tcPr marL="16877" marR="16877" marT="16877" marB="16877" anchor="ctr">
                    <a:lnL>
                      <a:noFill/>
                    </a:lnL>
                    <a:lnR>
                      <a:noFill/>
                    </a:lnR>
                    <a:lnT>
                      <a:noFill/>
                    </a:lnT>
                    <a:lnB>
                      <a:noFill/>
                    </a:lnB>
                  </a:tcPr>
                </a:tc>
              </a:tr>
              <a:tr h="611777">
                <a:tc>
                  <a:txBody>
                    <a:bodyPr/>
                    <a:lstStyle/>
                    <a:p>
                      <a:r>
                        <a:rPr lang="en-IN" sz="2400" b="1" dirty="0">
                          <a:solidFill>
                            <a:srgbClr val="002060"/>
                          </a:solidFill>
                        </a:rPr>
                        <a:t>Coordination</a:t>
                      </a:r>
                      <a:r>
                        <a:rPr lang="en-IN" sz="2400" dirty="0">
                          <a:solidFill>
                            <a:srgbClr val="002060"/>
                          </a:solidFill>
                        </a:rPr>
                        <a:t> — Adjusting actions in relation to others' actions.</a:t>
                      </a:r>
                    </a:p>
                  </a:txBody>
                  <a:tcPr marL="16877" marR="16877" marT="16877" marB="16877" anchor="ctr">
                    <a:lnL>
                      <a:noFill/>
                    </a:lnL>
                    <a:lnR>
                      <a:noFill/>
                    </a:lnR>
                    <a:lnT>
                      <a:noFill/>
                    </a:lnT>
                    <a:lnB>
                      <a:noFill/>
                    </a:lnB>
                  </a:tcPr>
                </a:tc>
              </a:tr>
              <a:tr h="1579040">
                <a:tc>
                  <a:txBody>
                    <a:bodyPr/>
                    <a:lstStyle/>
                    <a:p>
                      <a:r>
                        <a:rPr lang="en-IN" sz="2400" b="1" dirty="0">
                          <a:solidFill>
                            <a:srgbClr val="002060"/>
                          </a:solidFill>
                        </a:rPr>
                        <a:t>Judgment and Decision Making</a:t>
                      </a:r>
                      <a:r>
                        <a:rPr lang="en-IN" sz="2400" dirty="0">
                          <a:solidFill>
                            <a:srgbClr val="002060"/>
                          </a:solidFill>
                        </a:rPr>
                        <a:t> — Considering the relative costs and benefits of potential actions to choose the most appropriate one.</a:t>
                      </a:r>
                    </a:p>
                  </a:txBody>
                  <a:tcPr marL="16877" marR="16877" marT="16877" marB="16877" anchor="ctr">
                    <a:lnL>
                      <a:noFill/>
                    </a:lnL>
                    <a:lnR>
                      <a:noFill/>
                    </a:lnR>
                    <a:lnT>
                      <a:noFill/>
                    </a:lnT>
                    <a:lnB>
                      <a:noFill/>
                    </a:lnB>
                  </a:tcPr>
                </a:tc>
              </a:tr>
              <a:tr h="1579040">
                <a:tc>
                  <a:txBody>
                    <a:bodyPr/>
                    <a:lstStyle/>
                    <a:p>
                      <a:r>
                        <a:rPr lang="en-IN" sz="2400" b="1" dirty="0">
                          <a:solidFill>
                            <a:srgbClr val="002060"/>
                          </a:solidFill>
                        </a:rPr>
                        <a:t>Active Learning</a:t>
                      </a:r>
                      <a:r>
                        <a:rPr lang="en-IN" sz="2400" dirty="0">
                          <a:solidFill>
                            <a:srgbClr val="002060"/>
                          </a:solidFill>
                        </a:rPr>
                        <a:t> — Understanding the implications of new information for both current and future problem-solving and decision-making</a:t>
                      </a:r>
                    </a:p>
                  </a:txBody>
                  <a:tcPr marL="16877" marR="16877" marT="16877" marB="16877" anchor="ctr">
                    <a:lnL>
                      <a:noFill/>
                    </a:lnL>
                    <a:lnR>
                      <a:noFill/>
                    </a:lnR>
                    <a:lnT>
                      <a:noFill/>
                    </a:lnT>
                    <a:lnB>
                      <a:noFill/>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1"/>
            <a:ext cx="8458200" cy="6555641"/>
          </a:xfrm>
          <a:prstGeom prst="rect">
            <a:avLst/>
          </a:prstGeom>
        </p:spPr>
        <p:txBody>
          <a:bodyPr wrap="square">
            <a:spAutoFit/>
          </a:bodyPr>
          <a:lstStyle/>
          <a:p>
            <a:pPr fontAlgn="ctr"/>
            <a:r>
              <a:rPr lang="en-IN" sz="2800" b="1" dirty="0" smtClean="0">
                <a:solidFill>
                  <a:srgbClr val="002060"/>
                </a:solidFill>
              </a:rPr>
              <a:t>Speech Recognition</a:t>
            </a:r>
            <a:r>
              <a:rPr lang="en-IN" sz="2800" dirty="0" smtClean="0">
                <a:solidFill>
                  <a:srgbClr val="002060"/>
                </a:solidFill>
              </a:rPr>
              <a:t> — The ability to identify and understand the speech of another person</a:t>
            </a:r>
            <a:r>
              <a:rPr lang="en-IN" sz="2800" dirty="0" smtClean="0">
                <a:solidFill>
                  <a:srgbClr val="002060"/>
                </a:solidFill>
              </a:rPr>
              <a:t>.</a:t>
            </a:r>
            <a:endParaRPr lang="en-IN" sz="2800" b="1" dirty="0" smtClean="0">
              <a:solidFill>
                <a:srgbClr val="002060"/>
              </a:solidFill>
            </a:endParaRPr>
          </a:p>
          <a:p>
            <a:pPr fontAlgn="ctr"/>
            <a:r>
              <a:rPr lang="en-IN" sz="2800" b="1" dirty="0" smtClean="0">
                <a:solidFill>
                  <a:srgbClr val="002060"/>
                </a:solidFill>
              </a:rPr>
              <a:t>Oral Expression</a:t>
            </a:r>
            <a:r>
              <a:rPr lang="en-IN" sz="2800" dirty="0" smtClean="0">
                <a:solidFill>
                  <a:srgbClr val="002060"/>
                </a:solidFill>
              </a:rPr>
              <a:t> — The ability to communicate information and ideas in speaking so others will understand.</a:t>
            </a:r>
          </a:p>
          <a:p>
            <a:pPr fontAlgn="ctr"/>
            <a:r>
              <a:rPr lang="en-IN" sz="2800" b="1" dirty="0" smtClean="0">
                <a:solidFill>
                  <a:srgbClr val="002060"/>
                </a:solidFill>
              </a:rPr>
              <a:t>Speech Clarity</a:t>
            </a:r>
            <a:r>
              <a:rPr lang="en-IN" sz="2800" dirty="0" smtClean="0">
                <a:solidFill>
                  <a:srgbClr val="002060"/>
                </a:solidFill>
              </a:rPr>
              <a:t> — The ability to speak clearly so others can understand you.</a:t>
            </a:r>
          </a:p>
          <a:p>
            <a:pPr fontAlgn="ctr"/>
            <a:r>
              <a:rPr lang="en-IN" sz="2800" b="1" dirty="0" smtClean="0">
                <a:solidFill>
                  <a:srgbClr val="002060"/>
                </a:solidFill>
              </a:rPr>
              <a:t>Oral Comprehension</a:t>
            </a:r>
            <a:r>
              <a:rPr lang="en-IN" sz="2800" dirty="0" smtClean="0">
                <a:solidFill>
                  <a:srgbClr val="002060"/>
                </a:solidFill>
              </a:rPr>
              <a:t> — The ability to listen to and understand information and ideas presented through spoken words and sentences.</a:t>
            </a:r>
          </a:p>
          <a:p>
            <a:pPr fontAlgn="ctr"/>
            <a:r>
              <a:rPr lang="en-IN" sz="2800" b="1" dirty="0" smtClean="0">
                <a:solidFill>
                  <a:srgbClr val="002060"/>
                </a:solidFill>
              </a:rPr>
              <a:t>Written Comprehension</a:t>
            </a:r>
            <a:r>
              <a:rPr lang="en-IN" sz="2800" dirty="0" smtClean="0">
                <a:solidFill>
                  <a:srgbClr val="002060"/>
                </a:solidFill>
              </a:rPr>
              <a:t> — The ability to read and understand information and ideas presented in writing.</a:t>
            </a:r>
          </a:p>
          <a:p>
            <a:pPr fontAlgn="ctr"/>
            <a:endParaRPr lang="en-IN" sz="2800" dirty="0" smtClean="0">
              <a:solidFill>
                <a:srgbClr val="002060"/>
              </a:solidFill>
            </a:endParaRPr>
          </a:p>
          <a:p>
            <a:endParaRPr lang="en-IN" sz="2800" dirty="0">
              <a:solidFill>
                <a:srgbClr val="00206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1" y="380999"/>
          <a:ext cx="8153400" cy="5070141"/>
        </p:xfrm>
        <a:graphic>
          <a:graphicData uri="http://schemas.openxmlformats.org/drawingml/2006/table">
            <a:tbl>
              <a:tblPr/>
              <a:tblGrid>
                <a:gridCol w="8153400"/>
              </a:tblGrid>
              <a:tr h="419882">
                <a:tc>
                  <a:txBody>
                    <a:bodyPr/>
                    <a:lstStyle/>
                    <a:p>
                      <a:endParaRPr lang="en-IN" sz="2400" dirty="0"/>
                    </a:p>
                  </a:txBody>
                  <a:tcPr marL="47812" marR="47812" marT="23906" marB="23906" anchor="ctr">
                    <a:lnL>
                      <a:noFill/>
                    </a:lnL>
                    <a:lnR>
                      <a:noFill/>
                    </a:lnR>
                    <a:lnT>
                      <a:noFill/>
                    </a:lnT>
                    <a:lnB>
                      <a:noFill/>
                    </a:lnB>
                  </a:tcPr>
                </a:tc>
              </a:tr>
              <a:tr h="791224">
                <a:tc>
                  <a:txBody>
                    <a:bodyPr/>
                    <a:lstStyle/>
                    <a:p>
                      <a:r>
                        <a:rPr lang="en-IN" sz="2000" b="1" dirty="0">
                          <a:solidFill>
                            <a:srgbClr val="002060"/>
                          </a:solidFill>
                        </a:rPr>
                        <a:t>Written Expression</a:t>
                      </a:r>
                      <a:r>
                        <a:rPr lang="en-IN" sz="2000" dirty="0">
                          <a:solidFill>
                            <a:srgbClr val="002060"/>
                          </a:solidFill>
                        </a:rPr>
                        <a:t> — The ability to communicate information and ideas in writing so others will understand.</a:t>
                      </a:r>
                    </a:p>
                  </a:txBody>
                  <a:tcPr marL="47812" marR="47812" marT="23906" marB="23906" anchor="ctr">
                    <a:lnL>
                      <a:noFill/>
                    </a:lnL>
                    <a:lnR>
                      <a:noFill/>
                    </a:lnR>
                    <a:lnT>
                      <a:noFill/>
                    </a:lnT>
                    <a:lnB>
                      <a:noFill/>
                    </a:lnB>
                  </a:tcPr>
                </a:tc>
              </a:tr>
              <a:tr h="1162565">
                <a:tc>
                  <a:txBody>
                    <a:bodyPr/>
                    <a:lstStyle/>
                    <a:p>
                      <a:r>
                        <a:rPr lang="en-IN" sz="2000" b="1" dirty="0">
                          <a:solidFill>
                            <a:srgbClr val="002060"/>
                          </a:solidFill>
                        </a:rPr>
                        <a:t>Originality</a:t>
                      </a:r>
                      <a:r>
                        <a:rPr lang="en-IN" sz="2000" dirty="0">
                          <a:solidFill>
                            <a:srgbClr val="002060"/>
                          </a:solidFill>
                        </a:rPr>
                        <a:t> — The ability to come up with unusual or clever ideas about a given topic or situation, or to develop creative ways to solve a problem.</a:t>
                      </a:r>
                    </a:p>
                  </a:txBody>
                  <a:tcPr marL="47812" marR="47812" marT="23906" marB="23906" anchor="ctr">
                    <a:lnL>
                      <a:noFill/>
                    </a:lnL>
                    <a:lnR>
                      <a:noFill/>
                    </a:lnR>
                    <a:lnT>
                      <a:noFill/>
                    </a:lnT>
                    <a:lnB>
                      <a:noFill/>
                    </a:lnB>
                  </a:tcPr>
                </a:tc>
              </a:tr>
              <a:tr h="1162565">
                <a:tc>
                  <a:txBody>
                    <a:bodyPr/>
                    <a:lstStyle/>
                    <a:p>
                      <a:r>
                        <a:rPr lang="en-IN" sz="2000" b="1" dirty="0">
                          <a:solidFill>
                            <a:srgbClr val="002060"/>
                          </a:solidFill>
                        </a:rPr>
                        <a:t>Inductive Reasoning</a:t>
                      </a:r>
                      <a:r>
                        <a:rPr lang="en-IN" sz="2000" dirty="0">
                          <a:solidFill>
                            <a:srgbClr val="002060"/>
                          </a:solidFill>
                        </a:rPr>
                        <a:t> — The ability to combine pieces of information to form general rules or conclusions (includes finding a relationship among seemingly unrelated events).</a:t>
                      </a:r>
                    </a:p>
                  </a:txBody>
                  <a:tcPr marL="47812" marR="47812" marT="23906" marB="23906" anchor="ctr">
                    <a:lnL>
                      <a:noFill/>
                    </a:lnL>
                    <a:lnR>
                      <a:noFill/>
                    </a:lnR>
                    <a:lnT>
                      <a:noFill/>
                    </a:lnT>
                    <a:lnB>
                      <a:noFill/>
                    </a:lnB>
                  </a:tcPr>
                </a:tc>
              </a:tr>
              <a:tr h="1533905">
                <a:tc>
                  <a:txBody>
                    <a:bodyPr/>
                    <a:lstStyle/>
                    <a:p>
                      <a:r>
                        <a:rPr lang="en-IN" sz="2000" b="1" dirty="0">
                          <a:solidFill>
                            <a:srgbClr val="002060"/>
                          </a:solidFill>
                        </a:rPr>
                        <a:t>Information Ordering</a:t>
                      </a:r>
                      <a:r>
                        <a:rPr lang="en-IN" sz="2000" dirty="0">
                          <a:solidFill>
                            <a:srgbClr val="002060"/>
                          </a:solidFill>
                        </a:rPr>
                        <a:t> — The ability to arrange things or actions in a certain order or pattern according to a specific rule or set of rules (e.g., patterns of numbers, letters, words, pictures, mathematical operations).</a:t>
                      </a:r>
                    </a:p>
                  </a:txBody>
                  <a:tcPr marL="47812" marR="47812" marT="23906" marB="23906" anchor="ctr">
                    <a:lnL>
                      <a:noFill/>
                    </a:lnL>
                    <a:lnR>
                      <a:noFill/>
                    </a:lnR>
                    <a:lnT>
                      <a:noFill/>
                    </a:lnT>
                    <a:lnB>
                      <a:noFill/>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153400" cy="6784241"/>
          </a:xfrm>
          <a:prstGeom prst="rect">
            <a:avLst/>
          </a:prstGeom>
        </p:spPr>
        <p:txBody>
          <a:bodyPr wrap="square">
            <a:spAutoFit/>
          </a:bodyPr>
          <a:lstStyle/>
          <a:p>
            <a:r>
              <a:rPr lang="en-IN" sz="2800" b="1" dirty="0" smtClean="0">
                <a:solidFill>
                  <a:srgbClr val="002060"/>
                </a:solidFill>
              </a:rPr>
              <a:t>Duties &amp; Responsibilities:</a:t>
            </a:r>
          </a:p>
          <a:p>
            <a:r>
              <a:rPr lang="en-IN" sz="2800" dirty="0" smtClean="0">
                <a:solidFill>
                  <a:srgbClr val="002060"/>
                </a:solidFill>
              </a:rPr>
              <a:t>To </a:t>
            </a:r>
            <a:r>
              <a:rPr lang="en-IN" sz="2800" dirty="0" smtClean="0">
                <a:solidFill>
                  <a:srgbClr val="002060"/>
                </a:solidFill>
              </a:rPr>
              <a:t>write announcements and broadcast them. </a:t>
            </a:r>
            <a:endParaRPr lang="en-IN" sz="2800" dirty="0" smtClean="0">
              <a:solidFill>
                <a:srgbClr val="002060"/>
              </a:solidFill>
            </a:endParaRPr>
          </a:p>
          <a:p>
            <a:r>
              <a:rPr lang="en-IN" sz="2800" dirty="0" smtClean="0">
                <a:solidFill>
                  <a:srgbClr val="002060"/>
                </a:solidFill>
              </a:rPr>
              <a:t/>
            </a:r>
            <a:br>
              <a:rPr lang="en-IN" sz="2800" dirty="0" smtClean="0">
                <a:solidFill>
                  <a:srgbClr val="002060"/>
                </a:solidFill>
              </a:rPr>
            </a:br>
            <a:r>
              <a:rPr lang="en-IN" sz="2800" dirty="0" smtClean="0">
                <a:solidFill>
                  <a:srgbClr val="002060"/>
                </a:solidFill>
              </a:rPr>
              <a:t>To play back recordings of music and other programmes while announcing them</a:t>
            </a:r>
            <a:r>
              <a:rPr lang="en-IN" sz="2800" dirty="0" smtClean="0">
                <a:solidFill>
                  <a:srgbClr val="002060"/>
                </a:solidFill>
              </a:rPr>
              <a:t>.</a:t>
            </a:r>
          </a:p>
          <a:p>
            <a:r>
              <a:rPr lang="en-IN" sz="2800" dirty="0" smtClean="0">
                <a:solidFill>
                  <a:srgbClr val="002060"/>
                </a:solidFill>
              </a:rPr>
              <a:t/>
            </a:r>
            <a:br>
              <a:rPr lang="en-IN" sz="2800" dirty="0" smtClean="0">
                <a:solidFill>
                  <a:srgbClr val="002060"/>
                </a:solidFill>
              </a:rPr>
            </a:br>
            <a:r>
              <a:rPr lang="en-IN" sz="2800" dirty="0" smtClean="0">
                <a:solidFill>
                  <a:srgbClr val="002060"/>
                </a:solidFill>
              </a:rPr>
              <a:t>To write presentation scripts for special programmes of </a:t>
            </a:r>
            <a:r>
              <a:rPr lang="en-IN" sz="2800" dirty="0" smtClean="0">
                <a:solidFill>
                  <a:srgbClr val="002060"/>
                </a:solidFill>
              </a:rPr>
              <a:t>music, including </a:t>
            </a:r>
            <a:r>
              <a:rPr lang="en-IN" sz="2800" dirty="0" smtClean="0">
                <a:solidFill>
                  <a:srgbClr val="002060"/>
                </a:solidFill>
              </a:rPr>
              <a:t>the selection of records etc</a:t>
            </a:r>
            <a:r>
              <a:rPr lang="en-IN" sz="2800" dirty="0" smtClean="0">
                <a:solidFill>
                  <a:srgbClr val="002060"/>
                </a:solidFill>
              </a:rPr>
              <a:t>.</a:t>
            </a:r>
          </a:p>
          <a:p>
            <a:r>
              <a:rPr lang="en-IN" sz="2800" dirty="0" smtClean="0">
                <a:solidFill>
                  <a:srgbClr val="002060"/>
                </a:solidFill>
              </a:rPr>
              <a:t/>
            </a:r>
            <a:br>
              <a:rPr lang="en-IN" sz="2800" dirty="0" smtClean="0">
                <a:solidFill>
                  <a:srgbClr val="002060"/>
                </a:solidFill>
              </a:rPr>
            </a:br>
            <a:r>
              <a:rPr lang="en-IN" sz="2800" dirty="0" smtClean="0">
                <a:solidFill>
                  <a:srgbClr val="002060"/>
                </a:solidFill>
              </a:rPr>
              <a:t>To reply to listeners letters</a:t>
            </a:r>
            <a:r>
              <a:rPr lang="en-IN" sz="2800" dirty="0" smtClean="0">
                <a:solidFill>
                  <a:srgbClr val="002060"/>
                </a:solidFill>
              </a:rPr>
              <a:t>.</a:t>
            </a:r>
          </a:p>
          <a:p>
            <a:r>
              <a:rPr lang="en-IN" sz="2800" dirty="0" smtClean="0">
                <a:solidFill>
                  <a:srgbClr val="002060"/>
                </a:solidFill>
              </a:rPr>
              <a:t/>
            </a:r>
            <a:br>
              <a:rPr lang="en-IN" sz="2800" dirty="0" smtClean="0">
                <a:solidFill>
                  <a:srgbClr val="002060"/>
                </a:solidFill>
              </a:rPr>
            </a:br>
            <a:r>
              <a:rPr lang="en-IN" sz="2800" dirty="0" smtClean="0">
                <a:solidFill>
                  <a:srgbClr val="002060"/>
                </a:solidFill>
              </a:rPr>
              <a:t>To fill in the fault </a:t>
            </a:r>
            <a:r>
              <a:rPr lang="en-IN" sz="2800" dirty="0" smtClean="0">
                <a:solidFill>
                  <a:srgbClr val="002060"/>
                </a:solidFill>
              </a:rPr>
              <a:t>reports, log </a:t>
            </a:r>
            <a:r>
              <a:rPr lang="en-IN" sz="2800" dirty="0" smtClean="0">
                <a:solidFill>
                  <a:srgbClr val="002060"/>
                </a:solidFill>
              </a:rPr>
              <a:t>books,etc., for the transmissions in which they are on duly.</a:t>
            </a:r>
            <a:br>
              <a:rPr lang="en-IN" sz="2800" dirty="0" smtClean="0">
                <a:solidFill>
                  <a:srgbClr val="002060"/>
                </a:solidFill>
              </a:rPr>
            </a:br>
            <a:endParaRPr lang="en-IN" sz="2800" dirty="0">
              <a:solidFill>
                <a:srgbClr val="00206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14400"/>
            <a:ext cx="8458200" cy="4524315"/>
          </a:xfrm>
          <a:prstGeom prst="rect">
            <a:avLst/>
          </a:prstGeom>
        </p:spPr>
        <p:txBody>
          <a:bodyPr wrap="square">
            <a:spAutoFit/>
          </a:bodyPr>
          <a:lstStyle/>
          <a:p>
            <a:r>
              <a:rPr lang="en-IN" sz="2400" dirty="0" smtClean="0">
                <a:solidFill>
                  <a:srgbClr val="002060"/>
                </a:solidFill>
              </a:rPr>
              <a:t>To take part in features,plays,special audience programmes etc</a:t>
            </a:r>
            <a:r>
              <a:rPr lang="en-IN" sz="2400" dirty="0" smtClean="0">
                <a:solidFill>
                  <a:srgbClr val="002060"/>
                </a:solidFill>
              </a:rPr>
              <a:t>.</a:t>
            </a:r>
          </a:p>
          <a:p>
            <a:endParaRPr lang="en-IN" sz="2400" dirty="0" smtClean="0">
              <a:solidFill>
                <a:srgbClr val="002060"/>
              </a:solidFill>
            </a:endParaRPr>
          </a:p>
          <a:p>
            <a:r>
              <a:rPr lang="en-IN" sz="2400" dirty="0" smtClean="0">
                <a:solidFill>
                  <a:srgbClr val="002060"/>
                </a:solidFill>
              </a:rPr>
              <a:t> </a:t>
            </a:r>
            <a:r>
              <a:rPr lang="en-IN" sz="2400" dirty="0" smtClean="0">
                <a:solidFill>
                  <a:srgbClr val="002060"/>
                </a:solidFill>
              </a:rPr>
              <a:t>To read scripts,commentaries,short stories etc.,written by staff or outsiders</a:t>
            </a:r>
            <a:r>
              <a:rPr lang="en-IN" sz="2400" dirty="0" smtClean="0">
                <a:solidFill>
                  <a:srgbClr val="002060"/>
                </a:solidFill>
              </a:rPr>
              <a:t>.</a:t>
            </a:r>
          </a:p>
          <a:p>
            <a:r>
              <a:rPr lang="en-IN" sz="2400" dirty="0" smtClean="0">
                <a:solidFill>
                  <a:srgbClr val="002060"/>
                </a:solidFill>
              </a:rPr>
              <a:t/>
            </a:r>
            <a:br>
              <a:rPr lang="en-IN" sz="2400" dirty="0" smtClean="0">
                <a:solidFill>
                  <a:srgbClr val="002060"/>
                </a:solidFill>
              </a:rPr>
            </a:br>
            <a:r>
              <a:rPr lang="en-IN" sz="2400" dirty="0" smtClean="0">
                <a:solidFill>
                  <a:srgbClr val="002060"/>
                </a:solidFill>
              </a:rPr>
              <a:t>To help and present programmes for special audiences</a:t>
            </a:r>
            <a:r>
              <a:rPr lang="en-IN" sz="2400" dirty="0" smtClean="0">
                <a:solidFill>
                  <a:srgbClr val="002060"/>
                </a:solidFill>
              </a:rPr>
              <a:t>.</a:t>
            </a:r>
          </a:p>
          <a:p>
            <a:r>
              <a:rPr lang="en-IN" sz="2400" dirty="0" smtClean="0">
                <a:solidFill>
                  <a:srgbClr val="002060"/>
                </a:solidFill>
              </a:rPr>
              <a:t/>
            </a:r>
            <a:br>
              <a:rPr lang="en-IN" sz="2400" dirty="0" smtClean="0">
                <a:solidFill>
                  <a:srgbClr val="002060"/>
                </a:solidFill>
              </a:rPr>
            </a:br>
            <a:r>
              <a:rPr lang="en-IN" sz="2400" dirty="0" smtClean="0">
                <a:solidFill>
                  <a:srgbClr val="002060"/>
                </a:solidFill>
              </a:rPr>
              <a:t>Compeering </a:t>
            </a:r>
            <a:r>
              <a:rPr lang="en-IN" sz="2400" dirty="0" smtClean="0">
                <a:solidFill>
                  <a:srgbClr val="002060"/>
                </a:solidFill>
              </a:rPr>
              <a:t>of various categories of programmes.</a:t>
            </a:r>
            <a:br>
              <a:rPr lang="en-IN" sz="2400" dirty="0" smtClean="0">
                <a:solidFill>
                  <a:srgbClr val="002060"/>
                </a:solidFill>
              </a:rPr>
            </a:br>
            <a:r>
              <a:rPr lang="en-IN" sz="2400" dirty="0" smtClean="0">
                <a:solidFill>
                  <a:srgbClr val="002060"/>
                </a:solidFill>
              </a:rPr>
              <a:t>To maintain registers and index relating to the special programmes activity</a:t>
            </a:r>
            <a:r>
              <a:rPr lang="en-IN" sz="2400" dirty="0" smtClean="0">
                <a:solidFill>
                  <a:srgbClr val="002060"/>
                </a:solidFill>
              </a:rPr>
              <a:t>.</a:t>
            </a:r>
          </a:p>
          <a:p>
            <a:r>
              <a:rPr lang="en-IN" sz="2400" dirty="0" smtClean="0">
                <a:solidFill>
                  <a:srgbClr val="002060"/>
                </a:solidFill>
              </a:rPr>
              <a:t/>
            </a:r>
            <a:br>
              <a:rPr lang="en-IN" sz="2400" dirty="0" smtClean="0">
                <a:solidFill>
                  <a:srgbClr val="002060"/>
                </a:solidFill>
              </a:rPr>
            </a:br>
            <a:r>
              <a:rPr lang="en-IN" sz="2400" dirty="0" smtClean="0">
                <a:solidFill>
                  <a:srgbClr val="002060"/>
                </a:solidFill>
              </a:rPr>
              <a:t>Any other </a:t>
            </a:r>
            <a:r>
              <a:rPr lang="en-IN" sz="2400" dirty="0" smtClean="0">
                <a:solidFill>
                  <a:srgbClr val="002060"/>
                </a:solidFill>
              </a:rPr>
              <a:t>duties, which </a:t>
            </a:r>
            <a:r>
              <a:rPr lang="en-IN" sz="2400" dirty="0" smtClean="0">
                <a:solidFill>
                  <a:srgbClr val="002060"/>
                </a:solidFill>
              </a:rPr>
              <a:t>may be assigned from time to time.</a:t>
            </a:r>
            <a:endParaRPr lang="en-IN" sz="2400"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3400" y="228600"/>
            <a:ext cx="82296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2060"/>
                </a:solidFill>
                <a:effectLst/>
                <a:latin typeface="Arial" charset="0"/>
                <a:cs typeface="Arial" charset="0"/>
              </a:rPr>
              <a:t>Nature of the Work</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charset="0"/>
                <a:cs typeface="Arial" charset="0"/>
              </a:rPr>
              <a:t>Radio and television announcers perform a variety of tasks on and off the air.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charset="0"/>
                <a:cs typeface="Arial" charset="0"/>
              </a:rPr>
              <a:t>They announce station program information, such as program schedules and station breaks for commercials, or public-service information, and they introduce and close programs.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charset="0"/>
                <a:cs typeface="Arial" charset="0"/>
              </a:rPr>
              <a:t>Announcers read prepared scripts or make ad-lib commentary on the air as they present news, sports, the weather, the time, and commercials.</a:t>
            </a:r>
            <a:endParaRPr lang="en-US" sz="2000" dirty="0" smtClean="0">
              <a:solidFill>
                <a:srgbClr val="002060"/>
              </a:solidFill>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charset="0"/>
                <a:cs typeface="Arial" charset="0"/>
              </a:rPr>
              <a:t> </a:t>
            </a:r>
            <a:endParaRPr lang="en-US" sz="2000" dirty="0" smtClean="0">
              <a:solidFill>
                <a:srgbClr val="002060"/>
              </a:solidFill>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charset="0"/>
                <a:cs typeface="Arial" charset="0"/>
              </a:rPr>
              <a:t>Announcers also interview guests and moderate panels or discussions.</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charset="0"/>
                <a:cs typeface="Arial" charset="0"/>
              </a:rPr>
              <a:t> Some provide commentary for the audience during sporting events, at parades, and on other occasions.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charset="0"/>
                <a:cs typeface="Arial" charset="0"/>
              </a:rPr>
              <a:t>Announcers often are well known to radio and television audiences and may make promotional appearances and do remote broadcasts for their stations.</a:t>
            </a:r>
            <a:endParaRPr kumimoji="0" lang="en-US" sz="2000" b="1" i="0" u="none" strike="noStrike" cap="none" normalizeH="0" baseline="0" dirty="0" smtClean="0">
              <a:ln>
                <a:noFill/>
              </a:ln>
              <a:solidFill>
                <a:srgbClr val="002060"/>
              </a:solidFill>
              <a:effectLst/>
              <a:latin typeface="Arial" charset="0"/>
              <a:cs typeface="Arial" charset="0"/>
            </a:endParaRPr>
          </a:p>
        </p:txBody>
      </p:sp>
      <p:pic>
        <p:nvPicPr>
          <p:cNvPr id="1026" name="Picture 2" descr="http://www.bls.gov/images/icons/icon_small_help.gif">
            <a:hlinkClick r:id="rId2"/>
          </p:cNvPr>
          <p:cNvPicPr>
            <a:picLocks noChangeAspect="1" noChangeArrowheads="1"/>
          </p:cNvPicPr>
          <p:nvPr/>
        </p:nvPicPr>
        <p:blipFill>
          <a:blip r:embed="rId3"/>
          <a:srcRect/>
          <a:stretch>
            <a:fillRect/>
          </a:stretch>
        </p:blipFill>
        <p:spPr bwMode="auto">
          <a:xfrm>
            <a:off x="3798888" y="-146050"/>
            <a:ext cx="152400" cy="152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534400" cy="4462760"/>
          </a:xfrm>
          <a:prstGeom prst="rect">
            <a:avLst/>
          </a:prstGeom>
        </p:spPr>
        <p:txBody>
          <a:bodyPr wrap="square">
            <a:spAutoFit/>
          </a:bodyPr>
          <a:lstStyle/>
          <a:p>
            <a:r>
              <a:rPr lang="en-IN" sz="2000" dirty="0" smtClean="0">
                <a:solidFill>
                  <a:srgbClr val="002060"/>
                </a:solidFill>
              </a:rPr>
              <a:t>Announcers at smaller stations may have more off-air duties as well</a:t>
            </a:r>
            <a:r>
              <a:rPr lang="en-IN" sz="2000" dirty="0" smtClean="0">
                <a:solidFill>
                  <a:srgbClr val="002060"/>
                </a:solidFill>
              </a:rPr>
              <a:t>.</a:t>
            </a:r>
          </a:p>
          <a:p>
            <a:endParaRPr lang="en-IN" sz="2000" dirty="0" smtClean="0">
              <a:solidFill>
                <a:srgbClr val="002060"/>
              </a:solidFill>
            </a:endParaRPr>
          </a:p>
          <a:p>
            <a:r>
              <a:rPr lang="en-IN" sz="2000" dirty="0" smtClean="0">
                <a:solidFill>
                  <a:srgbClr val="002060"/>
                </a:solidFill>
              </a:rPr>
              <a:t> </a:t>
            </a:r>
            <a:r>
              <a:rPr lang="en-IN" sz="2000" dirty="0" smtClean="0">
                <a:solidFill>
                  <a:srgbClr val="002060"/>
                </a:solidFill>
              </a:rPr>
              <a:t>They may operate the control board, monitor the transmitter, sell commercial time to advertisers, keep a log of the station's daily programming, and produce advertisements and other recorded material. </a:t>
            </a:r>
            <a:endParaRPr lang="en-IN" sz="2000" dirty="0" smtClean="0">
              <a:solidFill>
                <a:srgbClr val="002060"/>
              </a:solidFill>
            </a:endParaRPr>
          </a:p>
          <a:p>
            <a:endParaRPr lang="en-IN" sz="2000" dirty="0" smtClean="0">
              <a:solidFill>
                <a:srgbClr val="002060"/>
              </a:solidFill>
            </a:endParaRPr>
          </a:p>
          <a:p>
            <a:r>
              <a:rPr lang="en-IN" sz="2000" dirty="0" smtClean="0">
                <a:solidFill>
                  <a:srgbClr val="002060"/>
                </a:solidFill>
              </a:rPr>
              <a:t>At </a:t>
            </a:r>
            <a:r>
              <a:rPr lang="en-IN" sz="2000" dirty="0" smtClean="0">
                <a:solidFill>
                  <a:srgbClr val="002060"/>
                </a:solidFill>
              </a:rPr>
              <a:t>many radio stations, announcers do much of the work previously performed by editors and broadcast technicians, such as operating the control board, which is used to broadcast programming, commercials, and public-service announcements according to the station's schedule</a:t>
            </a:r>
            <a:r>
              <a:rPr lang="en-IN" sz="2000" dirty="0" smtClean="0">
                <a:solidFill>
                  <a:srgbClr val="002060"/>
                </a:solidFill>
              </a:rPr>
              <a:t>.</a:t>
            </a:r>
          </a:p>
          <a:p>
            <a:endParaRPr lang="en-IN" sz="2400" dirty="0" smtClean="0">
              <a:solidFill>
                <a:srgbClr val="002060"/>
              </a:solidFill>
            </a:endParaRPr>
          </a:p>
          <a:p>
            <a:r>
              <a:rPr lang="en-IN" sz="2000" dirty="0" smtClean="0">
                <a:solidFill>
                  <a:srgbClr val="002060"/>
                </a:solidFill>
              </a:rPr>
              <a:t> </a:t>
            </a:r>
            <a:r>
              <a:rPr lang="en-IN" sz="2000" dirty="0" smtClean="0">
                <a:solidFill>
                  <a:srgbClr val="002060"/>
                </a:solidFill>
              </a:rPr>
              <a:t>Announcers frequently participate in community activities. Sports announcers, for example, may serve as masters of ceremony at sports club banquets or may greet customers at openings of sporting-goods stores.</a:t>
            </a:r>
            <a:endParaRPr lang="en-IN" sz="2000"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382000" cy="5632311"/>
          </a:xfrm>
          <a:prstGeom prst="rect">
            <a:avLst/>
          </a:prstGeom>
        </p:spPr>
        <p:txBody>
          <a:bodyPr wrap="square">
            <a:spAutoFit/>
          </a:bodyPr>
          <a:lstStyle/>
          <a:p>
            <a:r>
              <a:rPr lang="en-IN" sz="2000" dirty="0" smtClean="0">
                <a:solidFill>
                  <a:srgbClr val="002060"/>
                </a:solidFill>
              </a:rPr>
              <a:t>Radio announcers who broadcast music often are called </a:t>
            </a:r>
            <a:r>
              <a:rPr lang="en-IN" sz="2000" b="1" i="1" dirty="0" smtClean="0">
                <a:solidFill>
                  <a:srgbClr val="002060"/>
                </a:solidFill>
              </a:rPr>
              <a:t>DISC JOCKEYS (DJS). </a:t>
            </a:r>
            <a:r>
              <a:rPr lang="en-IN" sz="2000" dirty="0" smtClean="0">
                <a:solidFill>
                  <a:srgbClr val="002060"/>
                </a:solidFill>
              </a:rPr>
              <a:t>Some </a:t>
            </a:r>
            <a:r>
              <a:rPr lang="en-IN" sz="2000" dirty="0" smtClean="0">
                <a:solidFill>
                  <a:srgbClr val="002060"/>
                </a:solidFill>
              </a:rPr>
              <a:t>DJs specialize in one kind of music, announcing selections as they air them. </a:t>
            </a:r>
            <a:endParaRPr lang="en-IN" sz="2000" dirty="0" smtClean="0">
              <a:solidFill>
                <a:srgbClr val="002060"/>
              </a:solidFill>
            </a:endParaRPr>
          </a:p>
          <a:p>
            <a:endParaRPr lang="en-IN" sz="2000" dirty="0" smtClean="0">
              <a:solidFill>
                <a:srgbClr val="002060"/>
              </a:solidFill>
            </a:endParaRPr>
          </a:p>
          <a:p>
            <a:r>
              <a:rPr lang="en-IN" sz="2000" dirty="0" smtClean="0">
                <a:solidFill>
                  <a:srgbClr val="002060"/>
                </a:solidFill>
              </a:rPr>
              <a:t>Most </a:t>
            </a:r>
            <a:r>
              <a:rPr lang="en-IN" sz="2000" dirty="0" smtClean="0">
                <a:solidFill>
                  <a:srgbClr val="002060"/>
                </a:solidFill>
              </a:rPr>
              <a:t>DJs do not select much of the music they play (although they often did so in the past); instead, they follow schedules of commercials, talk, and music provided to them by management. </a:t>
            </a:r>
            <a:endParaRPr lang="en-IN" sz="2000" dirty="0" smtClean="0">
              <a:solidFill>
                <a:srgbClr val="002060"/>
              </a:solidFill>
            </a:endParaRPr>
          </a:p>
          <a:p>
            <a:endParaRPr lang="en-IN" sz="2000" dirty="0" smtClean="0">
              <a:solidFill>
                <a:srgbClr val="002060"/>
              </a:solidFill>
            </a:endParaRPr>
          </a:p>
          <a:p>
            <a:r>
              <a:rPr lang="en-IN" sz="2000" dirty="0" smtClean="0">
                <a:solidFill>
                  <a:srgbClr val="002060"/>
                </a:solidFill>
              </a:rPr>
              <a:t>While </a:t>
            </a:r>
            <a:r>
              <a:rPr lang="en-IN" sz="2000" dirty="0" smtClean="0">
                <a:solidFill>
                  <a:srgbClr val="002060"/>
                </a:solidFill>
              </a:rPr>
              <a:t>on the air, DJs comment on the music, weather, and traffic</a:t>
            </a:r>
            <a:r>
              <a:rPr lang="en-IN" sz="2000" dirty="0" smtClean="0">
                <a:solidFill>
                  <a:srgbClr val="002060"/>
                </a:solidFill>
              </a:rPr>
              <a:t>.</a:t>
            </a:r>
          </a:p>
          <a:p>
            <a:endParaRPr lang="en-IN" sz="2000" dirty="0" smtClean="0">
              <a:solidFill>
                <a:srgbClr val="002060"/>
              </a:solidFill>
            </a:endParaRPr>
          </a:p>
          <a:p>
            <a:r>
              <a:rPr lang="en-IN" sz="2000" dirty="0" smtClean="0">
                <a:solidFill>
                  <a:srgbClr val="002060"/>
                </a:solidFill>
              </a:rPr>
              <a:t> </a:t>
            </a:r>
            <a:r>
              <a:rPr lang="en-IN" sz="2000" dirty="0" smtClean="0">
                <a:solidFill>
                  <a:srgbClr val="002060"/>
                </a:solidFill>
              </a:rPr>
              <a:t>They may take requests from listeners, interview guests, and manage listener </a:t>
            </a:r>
            <a:r>
              <a:rPr lang="en-IN" sz="2000" dirty="0" smtClean="0">
                <a:solidFill>
                  <a:srgbClr val="002060"/>
                </a:solidFill>
              </a:rPr>
              <a:t>contests.</a:t>
            </a:r>
          </a:p>
          <a:p>
            <a:endParaRPr lang="en-IN" sz="2000" i="1" dirty="0" smtClean="0">
              <a:solidFill>
                <a:srgbClr val="002060"/>
              </a:solidFill>
            </a:endParaRPr>
          </a:p>
          <a:p>
            <a:r>
              <a:rPr lang="en-IN" sz="2000" i="1" dirty="0" smtClean="0">
                <a:solidFill>
                  <a:srgbClr val="002060"/>
                </a:solidFill>
              </a:rPr>
              <a:t>Show </a:t>
            </a:r>
            <a:r>
              <a:rPr lang="en-IN" sz="2000" i="1" dirty="0" smtClean="0">
                <a:solidFill>
                  <a:srgbClr val="002060"/>
                </a:solidFill>
              </a:rPr>
              <a:t>hosts</a:t>
            </a:r>
            <a:r>
              <a:rPr lang="en-IN" sz="2000" dirty="0" smtClean="0">
                <a:solidFill>
                  <a:srgbClr val="002060"/>
                </a:solidFill>
              </a:rPr>
              <a:t> may specialize in a certain area of interest, such as politics, personal finance, sports, or health. They contribute to the preparation of the program's content, interview guests, and discuss issues with viewers, listeners, or the studio audience.</a:t>
            </a:r>
          </a:p>
          <a:p>
            <a:endParaRPr lang="en-IN" sz="2000" dirty="0" smtClean="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153400" cy="6154043"/>
          </a:xfrm>
          <a:prstGeom prst="rect">
            <a:avLst/>
          </a:prstGeom>
        </p:spPr>
        <p:txBody>
          <a:bodyPr wrap="square">
            <a:spAutoFit/>
          </a:bodyPr>
          <a:lstStyle/>
          <a:p>
            <a:r>
              <a:rPr lang="en-IN" sz="2400" b="1" dirty="0" smtClean="0">
                <a:solidFill>
                  <a:srgbClr val="002060"/>
                </a:solidFill>
              </a:rPr>
              <a:t>Work environment</a:t>
            </a:r>
            <a:r>
              <a:rPr lang="en-IN" sz="2400" b="1" dirty="0" smtClean="0">
                <a:solidFill>
                  <a:srgbClr val="002060"/>
                </a:solidFill>
              </a:rPr>
              <a:t>.</a:t>
            </a:r>
          </a:p>
          <a:p>
            <a:r>
              <a:rPr lang="en-IN" dirty="0" smtClean="0">
                <a:solidFill>
                  <a:srgbClr val="002060"/>
                </a:solidFill>
              </a:rPr>
              <a:t> </a:t>
            </a:r>
            <a:r>
              <a:rPr lang="en-IN" sz="2000" dirty="0" smtClean="0">
                <a:solidFill>
                  <a:srgbClr val="002060"/>
                </a:solidFill>
              </a:rPr>
              <a:t>Announcers usually work in well-lighted, air-conditioned, soundproof studios. </a:t>
            </a:r>
            <a:endParaRPr lang="en-IN" sz="2000" dirty="0" smtClean="0">
              <a:solidFill>
                <a:srgbClr val="002060"/>
              </a:solidFill>
            </a:endParaRPr>
          </a:p>
          <a:p>
            <a:endParaRPr lang="en-IN" sz="2000" dirty="0" smtClean="0">
              <a:solidFill>
                <a:srgbClr val="002060"/>
              </a:solidFill>
            </a:endParaRPr>
          </a:p>
          <a:p>
            <a:r>
              <a:rPr lang="en-IN" sz="2000" dirty="0" smtClean="0">
                <a:solidFill>
                  <a:srgbClr val="002060"/>
                </a:solidFill>
              </a:rPr>
              <a:t>Announcers </a:t>
            </a:r>
            <a:r>
              <a:rPr lang="en-IN" sz="2000" dirty="0" smtClean="0">
                <a:solidFill>
                  <a:srgbClr val="002060"/>
                </a:solidFill>
              </a:rPr>
              <a:t>often work within tight schedules, which can be physically and mentally stressful. </a:t>
            </a:r>
            <a:endParaRPr lang="en-IN" sz="2000" dirty="0" smtClean="0">
              <a:solidFill>
                <a:srgbClr val="002060"/>
              </a:solidFill>
            </a:endParaRPr>
          </a:p>
          <a:p>
            <a:endParaRPr lang="en-IN" sz="2000" dirty="0" smtClean="0">
              <a:solidFill>
                <a:srgbClr val="002060"/>
              </a:solidFill>
            </a:endParaRPr>
          </a:p>
          <a:p>
            <a:r>
              <a:rPr lang="en-IN" sz="2000" dirty="0" smtClean="0">
                <a:solidFill>
                  <a:srgbClr val="002060"/>
                </a:solidFill>
              </a:rPr>
              <a:t>For </a:t>
            </a:r>
            <a:r>
              <a:rPr lang="en-IN" sz="2000" dirty="0" smtClean="0">
                <a:solidFill>
                  <a:srgbClr val="002060"/>
                </a:solidFill>
              </a:rPr>
              <a:t>many announcers, the intangible rewards—creative work, many personal contacts, and the satisfaction of becoming widely known—far outweigh the disadvantages of irregular and often unpredictable hours, work pressures, and disrupted personal lives. </a:t>
            </a:r>
          </a:p>
          <a:p>
            <a:r>
              <a:rPr lang="en-IN" sz="2000" dirty="0" smtClean="0">
                <a:solidFill>
                  <a:srgbClr val="002060"/>
                </a:solidFill>
              </a:rPr>
              <a:t>The broadcast day is long for radio and TV stations—many are on the air 24 hours a day—so announcers can expect to work unusual hours. </a:t>
            </a:r>
            <a:endParaRPr lang="en-IN" sz="2000" dirty="0" smtClean="0">
              <a:solidFill>
                <a:srgbClr val="002060"/>
              </a:solidFill>
            </a:endParaRPr>
          </a:p>
          <a:p>
            <a:endParaRPr lang="en-IN" sz="2000" dirty="0" smtClean="0">
              <a:solidFill>
                <a:srgbClr val="002060"/>
              </a:solidFill>
            </a:endParaRPr>
          </a:p>
          <a:p>
            <a:r>
              <a:rPr lang="en-IN" sz="2000" dirty="0" smtClean="0">
                <a:solidFill>
                  <a:srgbClr val="002060"/>
                </a:solidFill>
              </a:rPr>
              <a:t>Many </a:t>
            </a:r>
            <a:r>
              <a:rPr lang="en-IN" sz="2000" dirty="0" smtClean="0">
                <a:solidFill>
                  <a:srgbClr val="002060"/>
                </a:solidFill>
              </a:rPr>
              <a:t>present early-morning shows, when most people are getting ready for work or commuting, while others do late-night programs</a:t>
            </a:r>
            <a:r>
              <a:rPr lang="en-IN" sz="2000" dirty="0" smtClean="0">
                <a:solidFill>
                  <a:srgbClr val="002060"/>
                </a:solidFill>
              </a:rPr>
              <a:t>.</a:t>
            </a:r>
          </a:p>
          <a:p>
            <a:endParaRPr lang="en-IN" sz="2000" dirty="0" smtClean="0">
              <a:solidFill>
                <a:srgbClr val="002060"/>
              </a:solidFill>
            </a:endParaRPr>
          </a:p>
          <a:p>
            <a:r>
              <a:rPr lang="en-IN" sz="2000" dirty="0" smtClean="0">
                <a:solidFill>
                  <a:srgbClr val="002060"/>
                </a:solidFill>
              </a:rPr>
              <a:t> </a:t>
            </a:r>
            <a:r>
              <a:rPr lang="en-IN" sz="2000" dirty="0" smtClean="0">
                <a:solidFill>
                  <a:srgbClr val="002060"/>
                </a:solidFill>
              </a:rPr>
              <a:t>The shifts, however, are not as varied as in the past, because new technology has allowed stations to eliminate most of the overnight </a:t>
            </a:r>
            <a:r>
              <a:rPr lang="en-IN" sz="2000" dirty="0" smtClean="0">
                <a:solidFill>
                  <a:srgbClr val="002060"/>
                </a:solidFill>
              </a:rPr>
              <a:t>hours.</a:t>
            </a:r>
            <a:endParaRPr lang="en-IN" sz="2000"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srcRect/>
          <a:stretch>
            <a:fillRect/>
          </a:stretch>
        </p:blipFill>
        <p:spPr bwMode="auto">
          <a:xfrm>
            <a:off x="1143000" y="152400"/>
            <a:ext cx="7086600" cy="5486400"/>
          </a:xfrm>
          <a:prstGeom prst="rect">
            <a:avLst/>
          </a:prstGeom>
          <a:noFill/>
          <a:ln w="9525">
            <a:noFill/>
            <a:miter lim="800000"/>
            <a:headEnd/>
            <a:tailEnd/>
          </a:ln>
          <a:effectLst/>
        </p:spPr>
      </p:pic>
      <p:sp>
        <p:nvSpPr>
          <p:cNvPr id="3" name="Rectangle 2"/>
          <p:cNvSpPr/>
          <p:nvPr/>
        </p:nvSpPr>
        <p:spPr>
          <a:xfrm>
            <a:off x="1371600" y="5943600"/>
            <a:ext cx="7162800" cy="646331"/>
          </a:xfrm>
          <a:prstGeom prst="rect">
            <a:avLst/>
          </a:prstGeom>
        </p:spPr>
        <p:txBody>
          <a:bodyPr wrap="square">
            <a:spAutoFit/>
          </a:bodyPr>
          <a:lstStyle/>
          <a:p>
            <a:r>
              <a:rPr lang="en-IN" b="1" dirty="0" smtClean="0">
                <a:solidFill>
                  <a:srgbClr val="002060"/>
                </a:solidFill>
              </a:rPr>
              <a:t>RADIO ANNOUNCERS WHO BROADCAST MUSIC OFTEN ARE CALLED DISC JOCKEYS, OR DJS.</a:t>
            </a:r>
            <a:endParaRPr lang="en-IN" b="1"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7924800" cy="5386090"/>
          </a:xfrm>
          <a:prstGeom prst="rect">
            <a:avLst/>
          </a:prstGeom>
        </p:spPr>
        <p:txBody>
          <a:bodyPr wrap="square">
            <a:spAutoFit/>
          </a:bodyPr>
          <a:lstStyle/>
          <a:p>
            <a:r>
              <a:rPr lang="en-IN" sz="2800" b="1" dirty="0" smtClean="0">
                <a:solidFill>
                  <a:srgbClr val="002060"/>
                </a:solidFill>
              </a:rPr>
              <a:t>Qualifications.</a:t>
            </a:r>
          </a:p>
          <a:p>
            <a:r>
              <a:rPr lang="en-IN" sz="2800" b="1" dirty="0" smtClean="0">
                <a:solidFill>
                  <a:srgbClr val="002060"/>
                </a:solidFill>
              </a:rPr>
              <a:t> </a:t>
            </a:r>
            <a:r>
              <a:rPr lang="en-IN" sz="2400" dirty="0" smtClean="0">
                <a:solidFill>
                  <a:srgbClr val="002060"/>
                </a:solidFill>
              </a:rPr>
              <a:t>Announcers </a:t>
            </a:r>
            <a:r>
              <a:rPr lang="en-IN" sz="2400" dirty="0" smtClean="0">
                <a:solidFill>
                  <a:srgbClr val="002060"/>
                </a:solidFill>
              </a:rPr>
              <a:t>must have a pleasant and well-controlled voice, good timing, excellent pronunciation, and correct grammar</a:t>
            </a:r>
            <a:r>
              <a:rPr lang="en-IN" sz="2400" dirty="0" smtClean="0">
                <a:solidFill>
                  <a:srgbClr val="002060"/>
                </a:solidFill>
              </a:rPr>
              <a:t>.</a:t>
            </a:r>
          </a:p>
          <a:p>
            <a:endParaRPr lang="en-IN" sz="2400" dirty="0" smtClean="0">
              <a:solidFill>
                <a:srgbClr val="002060"/>
              </a:solidFill>
            </a:endParaRPr>
          </a:p>
          <a:p>
            <a:r>
              <a:rPr lang="en-IN" sz="2400" dirty="0" smtClean="0">
                <a:solidFill>
                  <a:srgbClr val="002060"/>
                </a:solidFill>
              </a:rPr>
              <a:t> </a:t>
            </a:r>
            <a:r>
              <a:rPr lang="en-IN" sz="2400" dirty="0" smtClean="0">
                <a:solidFill>
                  <a:srgbClr val="002060"/>
                </a:solidFill>
              </a:rPr>
              <a:t>College broadcasting programs offer courses, such as voice and diction, to help students improve their vocal qualities. </a:t>
            </a:r>
            <a:endParaRPr lang="en-IN" sz="2400" dirty="0" smtClean="0">
              <a:solidFill>
                <a:srgbClr val="002060"/>
              </a:solidFill>
            </a:endParaRPr>
          </a:p>
          <a:p>
            <a:endParaRPr lang="en-IN" sz="2400" dirty="0" smtClean="0">
              <a:solidFill>
                <a:srgbClr val="002060"/>
              </a:solidFill>
            </a:endParaRPr>
          </a:p>
          <a:p>
            <a:r>
              <a:rPr lang="en-IN" sz="2400" dirty="0" smtClean="0">
                <a:solidFill>
                  <a:srgbClr val="002060"/>
                </a:solidFill>
              </a:rPr>
              <a:t>Television </a:t>
            </a:r>
            <a:r>
              <a:rPr lang="en-IN" sz="2400" dirty="0" smtClean="0">
                <a:solidFill>
                  <a:srgbClr val="002060"/>
                </a:solidFill>
              </a:rPr>
              <a:t>announcers need a neat, pleasing appearance as well</a:t>
            </a:r>
            <a:r>
              <a:rPr lang="en-IN" sz="2400" dirty="0" smtClean="0">
                <a:solidFill>
                  <a:srgbClr val="002060"/>
                </a:solidFill>
              </a:rPr>
              <a:t>.</a:t>
            </a:r>
          </a:p>
          <a:p>
            <a:endParaRPr lang="en-IN" sz="2400" dirty="0" smtClean="0">
              <a:solidFill>
                <a:srgbClr val="002060"/>
              </a:solidFill>
            </a:endParaRPr>
          </a:p>
          <a:p>
            <a:r>
              <a:rPr lang="en-IN" sz="2400" dirty="0" smtClean="0">
                <a:solidFill>
                  <a:srgbClr val="002060"/>
                </a:solidFill>
              </a:rPr>
              <a:t> </a:t>
            </a:r>
            <a:r>
              <a:rPr lang="en-IN" sz="2400" dirty="0" smtClean="0">
                <a:solidFill>
                  <a:srgbClr val="002060"/>
                </a:solidFill>
              </a:rPr>
              <a:t>Knowledge of </a:t>
            </a:r>
            <a:r>
              <a:rPr lang="en-IN" sz="2400" dirty="0" smtClean="0">
                <a:solidFill>
                  <a:srgbClr val="002060"/>
                </a:solidFill>
              </a:rPr>
              <a:t>theatre, </a:t>
            </a:r>
            <a:r>
              <a:rPr lang="en-IN" sz="2400" dirty="0" smtClean="0">
                <a:solidFill>
                  <a:srgbClr val="002060"/>
                </a:solidFill>
              </a:rPr>
              <a:t>sports, music, business, politics, and other subjects likely to be covered in broadcasts improves one's chances for success. </a:t>
            </a:r>
            <a:endParaRPr lang="en-IN" sz="2400"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8001000" cy="5632311"/>
          </a:xfrm>
          <a:prstGeom prst="rect">
            <a:avLst/>
          </a:prstGeom>
        </p:spPr>
        <p:txBody>
          <a:bodyPr wrap="square">
            <a:spAutoFit/>
          </a:bodyPr>
          <a:lstStyle/>
          <a:p>
            <a:r>
              <a:rPr lang="en-IN" sz="2400" dirty="0" smtClean="0">
                <a:solidFill>
                  <a:srgbClr val="002060"/>
                </a:solidFill>
              </a:rPr>
              <a:t>Announcers, especially those seeking radio careers, should have good information technology skills and be capable of using computers, editing equipment, and other broadcast-related devices because new advances in technology have made these abilities important. </a:t>
            </a:r>
            <a:endParaRPr lang="en-IN" sz="2400" dirty="0" smtClean="0">
              <a:solidFill>
                <a:srgbClr val="002060"/>
              </a:solidFill>
            </a:endParaRPr>
          </a:p>
          <a:p>
            <a:endParaRPr lang="en-IN" sz="2400" dirty="0" smtClean="0">
              <a:solidFill>
                <a:srgbClr val="002060"/>
              </a:solidFill>
            </a:endParaRPr>
          </a:p>
          <a:p>
            <a:r>
              <a:rPr lang="en-IN" sz="2400" dirty="0" smtClean="0">
                <a:solidFill>
                  <a:srgbClr val="002060"/>
                </a:solidFill>
              </a:rPr>
              <a:t>Announcers </a:t>
            </a:r>
            <a:r>
              <a:rPr lang="en-IN" sz="2400" dirty="0" smtClean="0">
                <a:solidFill>
                  <a:srgbClr val="002060"/>
                </a:solidFill>
              </a:rPr>
              <a:t>also need strong writing skills, because they normally write their own material. </a:t>
            </a:r>
            <a:endParaRPr lang="en-IN" sz="2400" dirty="0" smtClean="0">
              <a:solidFill>
                <a:srgbClr val="002060"/>
              </a:solidFill>
            </a:endParaRPr>
          </a:p>
          <a:p>
            <a:endParaRPr lang="en-IN" sz="2400" dirty="0" smtClean="0">
              <a:solidFill>
                <a:srgbClr val="002060"/>
              </a:solidFill>
            </a:endParaRPr>
          </a:p>
          <a:p>
            <a:r>
              <a:rPr lang="en-IN" sz="2400" dirty="0" smtClean="0">
                <a:solidFill>
                  <a:srgbClr val="002060"/>
                </a:solidFill>
              </a:rPr>
              <a:t>In </a:t>
            </a:r>
            <a:r>
              <a:rPr lang="en-IN" sz="2400" dirty="0" smtClean="0">
                <a:solidFill>
                  <a:srgbClr val="002060"/>
                </a:solidFill>
              </a:rPr>
              <a:t>addition, they should be able to ad lib all or part of a show and to work under tight deadlines. </a:t>
            </a:r>
            <a:endParaRPr lang="en-IN" sz="2400" dirty="0" smtClean="0">
              <a:solidFill>
                <a:srgbClr val="002060"/>
              </a:solidFill>
            </a:endParaRPr>
          </a:p>
          <a:p>
            <a:endParaRPr lang="en-IN" sz="2400" dirty="0" smtClean="0">
              <a:solidFill>
                <a:srgbClr val="002060"/>
              </a:solidFill>
            </a:endParaRPr>
          </a:p>
          <a:p>
            <a:r>
              <a:rPr lang="en-IN" sz="2400" dirty="0" smtClean="0">
                <a:solidFill>
                  <a:srgbClr val="002060"/>
                </a:solidFill>
              </a:rPr>
              <a:t>The </a:t>
            </a:r>
            <a:r>
              <a:rPr lang="en-IN" sz="2400" dirty="0" smtClean="0">
                <a:solidFill>
                  <a:srgbClr val="002060"/>
                </a:solidFill>
              </a:rPr>
              <a:t>most successful announcers attract a large audience by combining a pleasing personality and voice with an appealing style.</a:t>
            </a:r>
            <a:endParaRPr lang="en-IN" sz="2400"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457201"/>
          <a:ext cx="8229600" cy="4846319"/>
        </p:xfrm>
        <a:graphic>
          <a:graphicData uri="http://schemas.openxmlformats.org/drawingml/2006/table">
            <a:tbl>
              <a:tblPr/>
              <a:tblGrid>
                <a:gridCol w="8229600"/>
              </a:tblGrid>
              <a:tr h="1275347">
                <a:tc>
                  <a:txBody>
                    <a:bodyPr/>
                    <a:lstStyle/>
                    <a:p>
                      <a:r>
                        <a:rPr lang="en-IN" sz="2400" b="1" dirty="0" smtClean="0">
                          <a:solidFill>
                            <a:srgbClr val="002060"/>
                          </a:solidFill>
                        </a:rPr>
                        <a:t>Qualities:</a:t>
                      </a:r>
                    </a:p>
                    <a:p>
                      <a:r>
                        <a:rPr lang="en-IN" sz="2400" b="1" dirty="0" smtClean="0">
                          <a:solidFill>
                            <a:srgbClr val="002060"/>
                          </a:solidFill>
                        </a:rPr>
                        <a:t>Dependability</a:t>
                      </a:r>
                      <a:r>
                        <a:rPr lang="en-IN" sz="2400" dirty="0" smtClean="0">
                          <a:solidFill>
                            <a:srgbClr val="002060"/>
                          </a:solidFill>
                        </a:rPr>
                        <a:t> </a:t>
                      </a:r>
                      <a:r>
                        <a:rPr lang="en-IN" sz="2400" dirty="0">
                          <a:solidFill>
                            <a:srgbClr val="002060"/>
                          </a:solidFill>
                        </a:rPr>
                        <a:t>— Job requires being reliable, responsible, and dependable, and fulfilling obligations.</a:t>
                      </a:r>
                    </a:p>
                  </a:txBody>
                  <a:tcPr anchor="ctr">
                    <a:lnL>
                      <a:noFill/>
                    </a:lnL>
                    <a:lnR>
                      <a:noFill/>
                    </a:lnR>
                    <a:lnT>
                      <a:noFill/>
                    </a:lnT>
                    <a:lnB>
                      <a:noFill/>
                    </a:lnB>
                  </a:tcPr>
                </a:tc>
              </a:tr>
              <a:tr h="510139">
                <a:tc>
                  <a:txBody>
                    <a:bodyPr/>
                    <a:lstStyle/>
                    <a:p>
                      <a:r>
                        <a:rPr lang="en-IN" sz="2400" b="1" dirty="0">
                          <a:solidFill>
                            <a:srgbClr val="002060"/>
                          </a:solidFill>
                        </a:rPr>
                        <a:t>Integrity</a:t>
                      </a:r>
                      <a:r>
                        <a:rPr lang="en-IN" sz="2400" dirty="0">
                          <a:solidFill>
                            <a:srgbClr val="002060"/>
                          </a:solidFill>
                        </a:rPr>
                        <a:t> — Job requires being honest and ethical.</a:t>
                      </a:r>
                    </a:p>
                  </a:txBody>
                  <a:tcPr anchor="ctr">
                    <a:lnL>
                      <a:noFill/>
                    </a:lnL>
                    <a:lnR>
                      <a:noFill/>
                    </a:lnR>
                    <a:lnT>
                      <a:noFill/>
                    </a:lnT>
                    <a:lnB>
                      <a:noFill/>
                    </a:lnB>
                  </a:tcPr>
                </a:tc>
              </a:tr>
              <a:tr h="892743">
                <a:tc>
                  <a:txBody>
                    <a:bodyPr/>
                    <a:lstStyle/>
                    <a:p>
                      <a:r>
                        <a:rPr lang="en-IN" sz="2400" b="1" dirty="0">
                          <a:solidFill>
                            <a:srgbClr val="002060"/>
                          </a:solidFill>
                        </a:rPr>
                        <a:t>Stress Tolerance</a:t>
                      </a:r>
                      <a:r>
                        <a:rPr lang="en-IN" sz="2400" dirty="0">
                          <a:solidFill>
                            <a:srgbClr val="002060"/>
                          </a:solidFill>
                        </a:rPr>
                        <a:t> — Job requires accepting criticism and dealing calmly and effectively with high stress situations.</a:t>
                      </a:r>
                    </a:p>
                  </a:txBody>
                  <a:tcPr anchor="ctr">
                    <a:lnL>
                      <a:noFill/>
                    </a:lnL>
                    <a:lnR>
                      <a:noFill/>
                    </a:lnR>
                    <a:lnT>
                      <a:noFill/>
                    </a:lnT>
                    <a:lnB>
                      <a:noFill/>
                    </a:lnB>
                  </a:tcPr>
                </a:tc>
              </a:tr>
              <a:tr h="892743">
                <a:tc>
                  <a:txBody>
                    <a:bodyPr/>
                    <a:lstStyle/>
                    <a:p>
                      <a:r>
                        <a:rPr lang="en-IN" sz="2400" b="1" dirty="0">
                          <a:solidFill>
                            <a:srgbClr val="002060"/>
                          </a:solidFill>
                        </a:rPr>
                        <a:t>Initiative</a:t>
                      </a:r>
                      <a:r>
                        <a:rPr lang="en-IN" sz="2400" dirty="0">
                          <a:solidFill>
                            <a:srgbClr val="002060"/>
                          </a:solidFill>
                        </a:rPr>
                        <a:t> — Job requires a willingness to take on responsibilities and challenges.</a:t>
                      </a:r>
                    </a:p>
                  </a:txBody>
                  <a:tcPr anchor="ctr">
                    <a:lnL>
                      <a:noFill/>
                    </a:lnL>
                    <a:lnR>
                      <a:noFill/>
                    </a:lnR>
                    <a:lnT>
                      <a:noFill/>
                    </a:lnT>
                    <a:lnB>
                      <a:noFill/>
                    </a:lnB>
                  </a:tcPr>
                </a:tc>
              </a:tr>
              <a:tr h="1275347">
                <a:tc>
                  <a:txBody>
                    <a:bodyPr/>
                    <a:lstStyle/>
                    <a:p>
                      <a:r>
                        <a:rPr lang="en-IN" sz="2400" b="1" dirty="0">
                          <a:solidFill>
                            <a:srgbClr val="002060"/>
                          </a:solidFill>
                        </a:rPr>
                        <a:t>Self Control</a:t>
                      </a:r>
                      <a:r>
                        <a:rPr lang="en-IN" sz="2400" dirty="0">
                          <a:solidFill>
                            <a:srgbClr val="002060"/>
                          </a:solidFill>
                        </a:rPr>
                        <a:t> — Job requires maintaining composure, keeping emotions in check, controlling anger, and avoiding aggressive </a:t>
                      </a:r>
                      <a:r>
                        <a:rPr lang="en-IN" sz="2400" dirty="0" smtClean="0">
                          <a:solidFill>
                            <a:srgbClr val="002060"/>
                          </a:solidFill>
                        </a:rPr>
                        <a:t>behaviour, </a:t>
                      </a:r>
                      <a:r>
                        <a:rPr lang="en-IN" sz="2400" dirty="0">
                          <a:solidFill>
                            <a:srgbClr val="002060"/>
                          </a:solidFill>
                        </a:rPr>
                        <a:t>even in very difficult situations.</a:t>
                      </a:r>
                    </a:p>
                  </a:txBody>
                  <a:tcPr anchor="ctr">
                    <a:lnL>
                      <a:noFill/>
                    </a:lnL>
                    <a:lnR>
                      <a:noFill/>
                    </a:lnR>
                    <a:lnT>
                      <a:noFill/>
                    </a:lnT>
                    <a:lnB>
                      <a:noFill/>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1579</Words>
  <Application>Microsoft Office PowerPoint</Application>
  <PresentationFormat>On-screen Show (4:3)</PresentationFormat>
  <Paragraphs>110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ANNOUNCING</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announcing</dc:title>
  <dc:creator>user</dc:creator>
  <cp:lastModifiedBy>user</cp:lastModifiedBy>
  <cp:revision>15</cp:revision>
  <dcterms:created xsi:type="dcterms:W3CDTF">2006-08-16T00:00:00Z</dcterms:created>
  <dcterms:modified xsi:type="dcterms:W3CDTF">2010-09-26T15:12:29Z</dcterms:modified>
</cp:coreProperties>
</file>