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68" r:id="rId3"/>
    <p:sldId id="257" r:id="rId4"/>
    <p:sldId id="258" r:id="rId5"/>
    <p:sldId id="259" r:id="rId6"/>
    <p:sldId id="260" r:id="rId7"/>
    <p:sldId id="261" r:id="rId8"/>
    <p:sldId id="264" r:id="rId9"/>
    <p:sldId id="265" r:id="rId10"/>
    <p:sldId id="262" r:id="rId11"/>
    <p:sldId id="266" r:id="rId12"/>
    <p:sldId id="263"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16C5"/>
    <a:srgbClr val="463C42"/>
    <a:srgbClr val="5B416B"/>
    <a:srgbClr val="FF57FF"/>
    <a:srgbClr val="FF00FF"/>
    <a:srgbClr val="F24C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15C46D-6B3F-4616-A004-535AA99D5962}" type="datetimeFigureOut">
              <a:rPr lang="en-US" smtClean="0"/>
              <a:pPr/>
              <a:t>10/7/2015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97730D-2BB5-4E5E-9B23-77F3792910C1}" type="slidenum">
              <a:rPr lang="en-US" smtClean="0"/>
              <a:pPr/>
              <a:t>‹#›</a:t>
            </a:fld>
            <a:endParaRPr lang="en-US"/>
          </a:p>
        </p:txBody>
      </p:sp>
    </p:spTree>
    <p:extLst>
      <p:ext uri="{BB962C8B-B14F-4D97-AF65-F5344CB8AC3E}">
        <p14:creationId xmlns:p14="http://schemas.microsoft.com/office/powerpoint/2010/main" val="1213119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97730D-2BB5-4E5E-9B23-77F3792910C1}" type="slidenum">
              <a:rPr lang="en-US" smtClean="0"/>
              <a:pPr/>
              <a:t>9</a:t>
            </a:fld>
            <a:endParaRPr lang="en-US"/>
          </a:p>
        </p:txBody>
      </p:sp>
    </p:spTree>
    <p:extLst>
      <p:ext uri="{BB962C8B-B14F-4D97-AF65-F5344CB8AC3E}">
        <p14:creationId xmlns:p14="http://schemas.microsoft.com/office/powerpoint/2010/main" val="4151781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38E8256-6734-4BF0-B03D-6F53680586C7}" type="datetimeFigureOut">
              <a:rPr lang="en-US" smtClean="0"/>
              <a:pPr/>
              <a:t>10/7/2015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B305476-21FE-48E8-B2B1-0C05EAE0CB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8E8256-6734-4BF0-B03D-6F53680586C7}" type="datetimeFigureOut">
              <a:rPr lang="en-US" smtClean="0"/>
              <a:pPr/>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05476-21FE-48E8-B2B1-0C05EAE0CB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8E8256-6734-4BF0-B03D-6F53680586C7}" type="datetimeFigureOut">
              <a:rPr lang="en-US" smtClean="0"/>
              <a:pPr/>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05476-21FE-48E8-B2B1-0C05EAE0CB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8E8256-6734-4BF0-B03D-6F53680586C7}" type="datetimeFigureOut">
              <a:rPr lang="en-US" smtClean="0"/>
              <a:pPr/>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05476-21FE-48E8-B2B1-0C05EAE0CB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8E8256-6734-4BF0-B03D-6F53680586C7}" type="datetimeFigureOut">
              <a:rPr lang="en-US" smtClean="0"/>
              <a:pPr/>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05476-21FE-48E8-B2B1-0C05EAE0CB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8E8256-6734-4BF0-B03D-6F53680586C7}" type="datetimeFigureOut">
              <a:rPr lang="en-US" smtClean="0"/>
              <a:pPr/>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305476-21FE-48E8-B2B1-0C05EAE0CB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8E8256-6734-4BF0-B03D-6F53680586C7}" type="datetimeFigureOut">
              <a:rPr lang="en-US" smtClean="0"/>
              <a:pPr/>
              <a:t>10/7/2015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305476-21FE-48E8-B2B1-0C05EAE0CB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8E8256-6734-4BF0-B03D-6F53680586C7}" type="datetimeFigureOut">
              <a:rPr lang="en-US" smtClean="0"/>
              <a:pPr/>
              <a:t>10/7/2015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305476-21FE-48E8-B2B1-0C05EAE0CB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E8256-6734-4BF0-B03D-6F53680586C7}" type="datetimeFigureOut">
              <a:rPr lang="en-US" smtClean="0"/>
              <a:pPr/>
              <a:t>10/7/2015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305476-21FE-48E8-B2B1-0C05EAE0CB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8E8256-6734-4BF0-B03D-6F53680586C7}" type="datetimeFigureOut">
              <a:rPr lang="en-US" smtClean="0"/>
              <a:pPr/>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305476-21FE-48E8-B2B1-0C05EAE0CB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8E8256-6734-4BF0-B03D-6F53680586C7}" type="datetimeFigureOut">
              <a:rPr lang="en-US" smtClean="0"/>
              <a:pPr/>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B305476-21FE-48E8-B2B1-0C05EAE0CBE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38E8256-6734-4BF0-B03D-6F53680586C7}" type="datetimeFigureOut">
              <a:rPr lang="en-US" smtClean="0"/>
              <a:pPr/>
              <a:t>10/7/2015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305476-21FE-48E8-B2B1-0C05EAE0CBE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tech\Desktop\gulf-wings-project.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304800"/>
            <a:ext cx="8229600" cy="743712"/>
          </a:xfrm>
        </p:spPr>
        <p:txBody>
          <a:bodyPr>
            <a:noAutofit/>
          </a:bodyPr>
          <a:lstStyle/>
          <a:p>
            <a:pPr algn="ctr"/>
            <a:r>
              <a:rPr lang="en-US" sz="8000" dirty="0" smtClean="0">
                <a:solidFill>
                  <a:srgbClr val="FF57FF"/>
                </a:solidFill>
                <a:latin typeface="Algerian" pitchFamily="82" charset="0"/>
              </a:rPr>
              <a:t>BIRD</a:t>
            </a:r>
            <a:r>
              <a:rPr lang="en-US" sz="8000" dirty="0" smtClean="0">
                <a:solidFill>
                  <a:srgbClr val="FF57FF"/>
                </a:solidFill>
              </a:rPr>
              <a:t> </a:t>
            </a:r>
            <a:r>
              <a:rPr lang="en-US" sz="8000" dirty="0" smtClean="0">
                <a:solidFill>
                  <a:srgbClr val="FF57FF"/>
                </a:solidFill>
                <a:latin typeface="Algerian" pitchFamily="82" charset="0"/>
              </a:rPr>
              <a:t>MIGRATION</a:t>
            </a:r>
            <a:endParaRPr lang="en-US" sz="8000" dirty="0">
              <a:solidFill>
                <a:srgbClr val="FF57FF"/>
              </a:solidFill>
              <a:latin typeface="Algerian" pitchFamily="82" charset="0"/>
            </a:endParaRPr>
          </a:p>
        </p:txBody>
      </p:sp>
      <p:sp>
        <p:nvSpPr>
          <p:cNvPr id="5" name="Content Placeholder 4"/>
          <p:cNvSpPr>
            <a:spLocks noGrp="1"/>
          </p:cNvSpPr>
          <p:nvPr>
            <p:ph idx="1"/>
          </p:nvPr>
        </p:nvSpPr>
        <p:spPr>
          <a:xfrm>
            <a:off x="4953000" y="5257800"/>
            <a:ext cx="3657600" cy="838200"/>
          </a:xfrm>
        </p:spPr>
        <p:txBody>
          <a:bodyPr>
            <a:normAutofit/>
          </a:bodyPr>
          <a:lstStyle/>
          <a:p>
            <a:pPr>
              <a:buNone/>
            </a:pPr>
            <a:r>
              <a:rPr lang="en-US" b="1" dirty="0" smtClean="0">
                <a:solidFill>
                  <a:srgbClr val="C00000"/>
                </a:solidFill>
              </a:rPr>
              <a:t>DR. DALIP KUMAR</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fontScale="90000"/>
          </a:bodyPr>
          <a:lstStyle/>
          <a:p>
            <a:pPr algn="ctr"/>
            <a:r>
              <a:rPr lang="en-US" dirty="0" smtClean="0">
                <a:solidFill>
                  <a:srgbClr val="00B0F0"/>
                </a:solidFill>
                <a:latin typeface="+mn-lt"/>
              </a:rPr>
              <a:t>PHYSIOLOGY AND CONTROL</a:t>
            </a:r>
            <a:endParaRPr lang="en-US" dirty="0">
              <a:solidFill>
                <a:srgbClr val="00B0F0"/>
              </a:solidFill>
              <a:latin typeface="+mn-lt"/>
            </a:endParaRPr>
          </a:p>
        </p:txBody>
      </p:sp>
      <p:sp>
        <p:nvSpPr>
          <p:cNvPr id="3" name="Content Placeholder 2"/>
          <p:cNvSpPr>
            <a:spLocks noGrp="1"/>
          </p:cNvSpPr>
          <p:nvPr>
            <p:ph idx="1"/>
          </p:nvPr>
        </p:nvSpPr>
        <p:spPr>
          <a:xfrm>
            <a:off x="457200" y="1066800"/>
            <a:ext cx="8229600" cy="5791200"/>
          </a:xfrm>
        </p:spPr>
        <p:txBody>
          <a:bodyPr>
            <a:noAutofit/>
          </a:bodyPr>
          <a:lstStyle/>
          <a:p>
            <a:r>
              <a:rPr lang="en-US" sz="2400" b="1" dirty="0" smtClean="0">
                <a:solidFill>
                  <a:srgbClr val="FF0000"/>
                </a:solidFill>
                <a:cs typeface="Arial" pitchFamily="34" charset="0"/>
              </a:rPr>
              <a:t>TIMING</a:t>
            </a:r>
          </a:p>
          <a:p>
            <a:pPr algn="just">
              <a:buNone/>
            </a:pPr>
            <a:r>
              <a:rPr lang="en-US" sz="2000" dirty="0" smtClean="0">
                <a:latin typeface="Arial" pitchFamily="34" charset="0"/>
                <a:cs typeface="Arial" pitchFamily="34" charset="0"/>
              </a:rPr>
              <a:t>    The primary physiological cue for migration are the changes in the day length. These changes are also related to hormonal changes in the birds. In the period before migration, many birds display </a:t>
            </a:r>
            <a:r>
              <a:rPr lang="en-US" sz="2000" i="1" dirty="0" smtClean="0">
                <a:latin typeface="Arial" pitchFamily="34" charset="0"/>
                <a:cs typeface="Arial" pitchFamily="34" charset="0"/>
              </a:rPr>
              <a:t>migratory restlessness</a:t>
            </a:r>
            <a:r>
              <a:rPr lang="en-US" sz="2000" dirty="0" smtClean="0">
                <a:latin typeface="Arial" pitchFamily="34" charset="0"/>
                <a:cs typeface="Arial" pitchFamily="34" charset="0"/>
              </a:rPr>
              <a:t>, as well as physiological changes such as increased fat deposition. </a:t>
            </a:r>
          </a:p>
          <a:p>
            <a:r>
              <a:rPr lang="en-US" sz="2400" b="1" dirty="0" smtClean="0">
                <a:solidFill>
                  <a:srgbClr val="FF0000"/>
                </a:solidFill>
                <a:cs typeface="Arial" pitchFamily="34" charset="0"/>
              </a:rPr>
              <a:t>ORIENTATION AND NAVIGATION</a:t>
            </a:r>
          </a:p>
          <a:p>
            <a:pPr marL="457200" indent="-457200">
              <a:buFont typeface="+mj-lt"/>
              <a:buAutoNum type="arabicPeriod"/>
            </a:pPr>
            <a:r>
              <a:rPr lang="en-US" sz="2000" dirty="0" smtClean="0">
                <a:latin typeface="Arial" pitchFamily="34" charset="0"/>
                <a:cs typeface="Arial" pitchFamily="34" charset="0"/>
              </a:rPr>
              <a:t>Landmarks- topographical features like rivers, valleys, oceans, deserts, etc</a:t>
            </a:r>
          </a:p>
          <a:p>
            <a:pPr marL="457200" indent="-457200">
              <a:buFont typeface="+mj-lt"/>
              <a:buAutoNum type="arabicPeriod"/>
            </a:pPr>
            <a:r>
              <a:rPr lang="en-US" sz="2000" dirty="0" smtClean="0">
                <a:latin typeface="Arial" pitchFamily="34" charset="0"/>
                <a:cs typeface="Arial" pitchFamily="34" charset="0"/>
              </a:rPr>
              <a:t>Earth magnetic field</a:t>
            </a:r>
          </a:p>
          <a:p>
            <a:pPr marL="457200" indent="-457200">
              <a:buFont typeface="+mj-lt"/>
              <a:buAutoNum type="arabicPeriod"/>
            </a:pPr>
            <a:r>
              <a:rPr lang="en-US" sz="2000" dirty="0" smtClean="0">
                <a:latin typeface="Arial" pitchFamily="34" charset="0"/>
                <a:cs typeface="Arial" pitchFamily="34" charset="0"/>
              </a:rPr>
              <a:t>Telluric currents </a:t>
            </a:r>
          </a:p>
          <a:p>
            <a:pPr marL="457200" indent="-457200">
              <a:buFont typeface="+mj-lt"/>
              <a:buAutoNum type="arabicPeriod"/>
            </a:pPr>
            <a:r>
              <a:rPr lang="en-US" sz="2000" dirty="0" smtClean="0">
                <a:latin typeface="Arial" pitchFamily="34" charset="0"/>
                <a:cs typeface="Arial" pitchFamily="34" charset="0"/>
              </a:rPr>
              <a:t>Experience</a:t>
            </a:r>
          </a:p>
          <a:p>
            <a:pPr marL="457200" indent="-457200">
              <a:buFont typeface="+mj-lt"/>
              <a:buAutoNum type="arabicPeriod"/>
            </a:pPr>
            <a:r>
              <a:rPr lang="en-US" sz="2000" dirty="0" smtClean="0">
                <a:latin typeface="Arial" pitchFamily="34" charset="0"/>
                <a:cs typeface="Arial" pitchFamily="34" charset="0"/>
              </a:rPr>
              <a:t>Sun- birds uses sun as a compass</a:t>
            </a:r>
          </a:p>
          <a:p>
            <a:pPr marL="457200" indent="-457200">
              <a:buFont typeface="+mj-lt"/>
              <a:buAutoNum type="arabicPeriod"/>
            </a:pPr>
            <a:r>
              <a:rPr lang="en-US" sz="2000" dirty="0" smtClean="0">
                <a:latin typeface="Arial" pitchFamily="34" charset="0"/>
                <a:cs typeface="Arial" pitchFamily="34" charset="0"/>
              </a:rPr>
              <a:t>Stars</a:t>
            </a:r>
          </a:p>
          <a:p>
            <a:pPr marL="457200" indent="-457200">
              <a:buFont typeface="+mj-lt"/>
              <a:buAutoNum type="arabicPeriod"/>
            </a:pPr>
            <a:r>
              <a:rPr lang="en-US" sz="2000" dirty="0" smtClean="0">
                <a:latin typeface="Arial" pitchFamily="34" charset="0"/>
                <a:cs typeface="Arial" pitchFamily="34" charset="0"/>
              </a:rPr>
              <a:t>Internal clock and compass</a:t>
            </a:r>
          </a:p>
          <a:p>
            <a:pPr marL="457200" indent="-457200">
              <a:buFont typeface="+mj-lt"/>
              <a:buAutoNum type="arabicPeriod"/>
            </a:pPr>
            <a:r>
              <a:rPr lang="en-US" sz="2000" dirty="0" smtClean="0">
                <a:latin typeface="Arial" pitchFamily="34" charset="0"/>
                <a:cs typeface="Arial" pitchFamily="34" charset="0"/>
              </a:rPr>
              <a:t>Olfactory cues</a:t>
            </a:r>
          </a:p>
          <a:p>
            <a:pPr>
              <a:buNone/>
            </a:pP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92500" lnSpcReduction="10000"/>
          </a:bodyPr>
          <a:lstStyle/>
          <a:p>
            <a:r>
              <a:rPr lang="en-US" b="1" dirty="0" smtClean="0">
                <a:solidFill>
                  <a:srgbClr val="FF0000"/>
                </a:solidFill>
                <a:cs typeface="Arial" pitchFamily="34" charset="0"/>
              </a:rPr>
              <a:t>VAGRANCY</a:t>
            </a:r>
          </a:p>
          <a:p>
            <a:pPr algn="just">
              <a:buNone/>
            </a:pPr>
            <a:r>
              <a:rPr lang="en-US" dirty="0" smtClean="0">
                <a:solidFill>
                  <a:schemeClr val="tx1">
                    <a:lumMod val="95000"/>
                    <a:lumOff val="5000"/>
                  </a:schemeClr>
                </a:solidFill>
                <a:latin typeface="Arial" pitchFamily="34" charset="0"/>
                <a:cs typeface="Arial" pitchFamily="34" charset="0"/>
              </a:rPr>
              <a:t>    Migrating birds can lose their way and appear outside their normal ranges. This can be due to flying past their destinations as in the "spring overshoot" in which birds returning to their breeding areas overshoot and end up further north than intended.</a:t>
            </a:r>
          </a:p>
          <a:p>
            <a:pPr algn="just">
              <a:buNone/>
            </a:pPr>
            <a:r>
              <a:rPr lang="en-US" dirty="0" smtClean="0">
                <a:solidFill>
                  <a:schemeClr val="tx1">
                    <a:lumMod val="95000"/>
                    <a:lumOff val="5000"/>
                  </a:schemeClr>
                </a:solidFill>
                <a:latin typeface="Arial" pitchFamily="34" charset="0"/>
                <a:cs typeface="Arial" pitchFamily="34" charset="0"/>
              </a:rPr>
              <a:t>    A related phenomenon called "abmigration" involves birds from one region joining similar birds from a different breeding region in the common winter grounds and then migrating back along with the new population. </a:t>
            </a:r>
          </a:p>
          <a:p>
            <a:r>
              <a:rPr lang="en-US" b="1" dirty="0" smtClean="0">
                <a:solidFill>
                  <a:srgbClr val="FF0000"/>
                </a:solidFill>
                <a:cs typeface="Arial" pitchFamily="34" charset="0"/>
              </a:rPr>
              <a:t>MIGRATION CONDITIONING</a:t>
            </a:r>
          </a:p>
          <a:p>
            <a:pPr algn="just">
              <a:buNone/>
            </a:pPr>
            <a:r>
              <a:rPr lang="en-US" dirty="0" smtClean="0">
                <a:solidFill>
                  <a:schemeClr val="tx1">
                    <a:lumMod val="95000"/>
                    <a:lumOff val="5000"/>
                  </a:schemeClr>
                </a:solidFill>
                <a:latin typeface="Arial" pitchFamily="34" charset="0"/>
                <a:cs typeface="Arial" pitchFamily="34" charset="0"/>
              </a:rPr>
              <a:t>    It has been possible to teach a migration route to a flock of birds, for example in re-introduction schemes. After a trial with Canada geese B</a:t>
            </a:r>
            <a:r>
              <a:rPr lang="en-US" i="1" dirty="0" smtClean="0">
                <a:solidFill>
                  <a:schemeClr val="tx1">
                    <a:lumMod val="95000"/>
                    <a:lumOff val="5000"/>
                  </a:schemeClr>
                </a:solidFill>
                <a:latin typeface="Arial" pitchFamily="34" charset="0"/>
                <a:cs typeface="Arial" pitchFamily="34" charset="0"/>
              </a:rPr>
              <a:t>ranta canadensis</a:t>
            </a:r>
            <a:r>
              <a:rPr lang="en-US" dirty="0" smtClean="0">
                <a:solidFill>
                  <a:schemeClr val="tx1">
                    <a:lumMod val="95000"/>
                    <a:lumOff val="5000"/>
                  </a:schemeClr>
                </a:solidFill>
                <a:latin typeface="Arial" pitchFamily="34" charset="0"/>
                <a:cs typeface="Arial" pitchFamily="34" charset="0"/>
              </a:rPr>
              <a:t>, microlight aircraft were used in the US to teach safe migration routes to reintroduced whooping cranes </a:t>
            </a:r>
            <a:r>
              <a:rPr lang="en-US" i="1" dirty="0" smtClean="0">
                <a:solidFill>
                  <a:schemeClr val="tx1">
                    <a:lumMod val="95000"/>
                    <a:lumOff val="5000"/>
                  </a:schemeClr>
                </a:solidFill>
                <a:latin typeface="Arial" pitchFamily="34" charset="0"/>
                <a:cs typeface="Arial" pitchFamily="34" charset="0"/>
              </a:rPr>
              <a:t>Grus americana</a:t>
            </a:r>
            <a:r>
              <a:rPr lang="en-US" dirty="0" smtClean="0">
                <a:solidFill>
                  <a:schemeClr val="tx1">
                    <a:lumMod val="95000"/>
                    <a:lumOff val="5000"/>
                  </a:schemeClr>
                </a:solidFill>
                <a:latin typeface="Arial" pitchFamily="34" charset="0"/>
                <a:cs typeface="Arial" pitchFamily="34" charset="0"/>
              </a:rPr>
              <a:t>.</a:t>
            </a:r>
            <a:endParaRPr lang="en-US" dirty="0">
              <a:solidFill>
                <a:schemeClr val="tx1">
                  <a:lumMod val="95000"/>
                  <a:lumOff val="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pPr algn="ctr"/>
            <a:r>
              <a:rPr lang="en-US" sz="4400" dirty="0" smtClean="0">
                <a:solidFill>
                  <a:srgbClr val="00B0F0"/>
                </a:solidFill>
                <a:latin typeface="+mn-lt"/>
              </a:rPr>
              <a:t>THREATS AND CONSERVATION</a:t>
            </a:r>
            <a:endParaRPr lang="en-US" sz="4400" dirty="0">
              <a:solidFill>
                <a:srgbClr val="00B0F0"/>
              </a:solidFill>
              <a:latin typeface="+mn-lt"/>
            </a:endParaRPr>
          </a:p>
        </p:txBody>
      </p:sp>
      <p:sp>
        <p:nvSpPr>
          <p:cNvPr id="3" name="Content Placeholder 2"/>
          <p:cNvSpPr>
            <a:spLocks noGrp="1"/>
          </p:cNvSpPr>
          <p:nvPr>
            <p:ph idx="1"/>
          </p:nvPr>
        </p:nvSpPr>
        <p:spPr>
          <a:xfrm>
            <a:off x="457200" y="1447800"/>
            <a:ext cx="8229600" cy="5181600"/>
          </a:xfrm>
        </p:spPr>
        <p:txBody>
          <a:bodyPr>
            <a:normAutofit/>
          </a:bodyPr>
          <a:lstStyle/>
          <a:p>
            <a:pPr algn="just">
              <a:buFont typeface="Arial" pitchFamily="34" charset="0"/>
              <a:buChar char="•"/>
            </a:pPr>
            <a:r>
              <a:rPr lang="en-US" dirty="0" smtClean="0">
                <a:latin typeface="Arial" pitchFamily="34" charset="0"/>
                <a:cs typeface="Arial" pitchFamily="34" charset="0"/>
              </a:rPr>
              <a:t>Sadly, in addition to surviving storms and bad weather, exhaustion and other natural obstacles, migrating birds are increasingly face human threats.</a:t>
            </a:r>
          </a:p>
          <a:p>
            <a:pPr algn="just">
              <a:buFont typeface="Arial" pitchFamily="34" charset="0"/>
              <a:buChar char="•"/>
            </a:pPr>
            <a:r>
              <a:rPr lang="en-US" dirty="0" smtClean="0">
                <a:latin typeface="Arial" pitchFamily="34" charset="0"/>
                <a:cs typeface="Arial" pitchFamily="34" charset="0"/>
              </a:rPr>
              <a:t>Habitat destruction that affects staging posts handicap their ability to re-fuel. These include draining wetlands, cutting down forests. </a:t>
            </a:r>
          </a:p>
          <a:p>
            <a:pPr algn="just">
              <a:buFont typeface="Arial" pitchFamily="34" charset="0"/>
              <a:buChar char="•"/>
            </a:pPr>
            <a:r>
              <a:rPr lang="en-US" dirty="0" smtClean="0">
                <a:latin typeface="Arial" pitchFamily="34" charset="0"/>
                <a:cs typeface="Arial" pitchFamily="34" charset="0"/>
              </a:rPr>
              <a:t>Pollution of the sea, water and air also affects them.</a:t>
            </a:r>
          </a:p>
          <a:p>
            <a:pPr algn="just">
              <a:buFont typeface="Arial" pitchFamily="34" charset="0"/>
              <a:buChar char="•"/>
            </a:pPr>
            <a:r>
              <a:rPr lang="en-US" dirty="0" smtClean="0">
                <a:latin typeface="Arial" pitchFamily="34" charset="0"/>
                <a:cs typeface="Arial" pitchFamily="34" charset="0"/>
              </a:rPr>
              <a:t>Migrating birds are also distracted and killed by lit-up skyscrapers, lighthouses and other unnatural man-made formations that mislead them. Sadly, many migrating birds are also hunted, for food and for sport.</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2" name="Title 1"/>
          <p:cNvSpPr>
            <a:spLocks noGrp="1"/>
          </p:cNvSpPr>
          <p:nvPr>
            <p:ph type="title"/>
          </p:nvPr>
        </p:nvSpPr>
        <p:spPr>
          <a:xfrm>
            <a:off x="4419600" y="2743200"/>
            <a:ext cx="4267200" cy="1981200"/>
          </a:xfrm>
        </p:spPr>
        <p:txBody>
          <a:bodyPr>
            <a:noAutofit/>
          </a:bodyPr>
          <a:lstStyle/>
          <a:p>
            <a:pPr algn="ctr"/>
            <a:r>
              <a:rPr lang="en-US" sz="6600" dirty="0" smtClean="0">
                <a:latin typeface="Algerian" pitchFamily="82" charset="0"/>
              </a:rPr>
              <a:t>THANK YOU </a:t>
            </a:r>
            <a:endParaRPr lang="en-US" sz="6600" dirty="0">
              <a:latin typeface="Algerian"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8900" dirty="0" smtClean="0">
                <a:solidFill>
                  <a:srgbClr val="00B0F0"/>
                </a:solidFill>
                <a:latin typeface="Algerian" pitchFamily="82" charset="0"/>
              </a:rPr>
              <a:t>INTRODUCTION</a:t>
            </a:r>
            <a:endParaRPr lang="en-US" sz="6000" dirty="0">
              <a:solidFill>
                <a:srgbClr val="00B0F0"/>
              </a:solidFill>
              <a:latin typeface="Algerian" pitchFamily="82" charset="0"/>
            </a:endParaRPr>
          </a:p>
        </p:txBody>
      </p:sp>
      <p:sp>
        <p:nvSpPr>
          <p:cNvPr id="4" name="Content Placeholder 3"/>
          <p:cNvSpPr txBox="1">
            <a:spLocks/>
          </p:cNvSpPr>
          <p:nvPr/>
        </p:nvSpPr>
        <p:spPr>
          <a:xfrm>
            <a:off x="304800" y="2133600"/>
            <a:ext cx="8229600" cy="4389120"/>
          </a:xfrm>
          <a:prstGeom prst="rect">
            <a:avLst/>
          </a:prstGeom>
        </p:spPr>
        <p:txBody>
          <a:bodyPr vert="horz">
            <a:normAutofit/>
          </a:bodyPr>
          <a:lstStyle/>
          <a:p>
            <a:pPr marL="274320" marR="0" lvl="0" indent="-274320" algn="ctr" defTabSz="914400" rtl="0" eaLnBrk="1" fontAlgn="auto" latinLnBrk="0" hangingPunct="1">
              <a:lnSpc>
                <a:spcPct val="100000"/>
              </a:lnSpc>
              <a:spcBef>
                <a:spcPct val="20000"/>
              </a:spcBef>
              <a:spcAft>
                <a:spcPts val="0"/>
              </a:spcAft>
              <a:buClr>
                <a:schemeClr val="accent3"/>
              </a:buClr>
              <a:buSzPct val="95000"/>
              <a:tabLst/>
              <a:defRPr/>
            </a:pPr>
            <a:r>
              <a:rPr kumimoji="0" lang="en-US" sz="4800" b="0" i="0" u="none" strike="noStrike" kern="1200" cap="none" spc="0" normalizeH="0" baseline="0" noProof="0" dirty="0" smtClean="0">
                <a:ln>
                  <a:noFill/>
                </a:ln>
                <a:solidFill>
                  <a:schemeClr val="tx2">
                    <a:lumMod val="60000"/>
                    <a:lumOff val="40000"/>
                  </a:schemeClr>
                </a:solidFill>
                <a:effectLst/>
                <a:uLnTx/>
                <a:uFillTx/>
                <a:cs typeface="Arial" pitchFamily="34" charset="0"/>
              </a:rPr>
              <a:t>WHAT IS BIRD MIGRATION?</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Arial" pitchFamily="34" charset="0"/>
                <a:cs typeface="Arial" pitchFamily="34" charset="0"/>
              </a:rPr>
              <a:t>Periodic movement of birds from one place to another and back.</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Arial" pitchFamily="34" charset="0"/>
                <a:cs typeface="Arial" pitchFamily="34" charset="0"/>
              </a:rPr>
              <a:t>Emigration- outward migration (from feeding ground to breeding grounds)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Arial" pitchFamily="34" charset="0"/>
                <a:cs typeface="Arial" pitchFamily="34" charset="0"/>
              </a:rPr>
              <a:t>Immigration- inward migration (from breeding grounds to feeding grounds)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800" dirty="0" smtClean="0">
                <a:solidFill>
                  <a:schemeClr val="tx2">
                    <a:lumMod val="60000"/>
                    <a:lumOff val="40000"/>
                  </a:schemeClr>
                </a:solidFill>
                <a:latin typeface="+mn-lt"/>
              </a:rPr>
              <a:t>WHY DO BIRDS MIGRATE?</a:t>
            </a:r>
            <a:endParaRPr lang="en-US" sz="4800" dirty="0">
              <a:solidFill>
                <a:schemeClr val="tx2">
                  <a:lumMod val="60000"/>
                  <a:lumOff val="40000"/>
                </a:schemeClr>
              </a:solidFill>
              <a:latin typeface="+mn-lt"/>
            </a:endParaRPr>
          </a:p>
        </p:txBody>
      </p:sp>
      <p:sp>
        <p:nvSpPr>
          <p:cNvPr id="3" name="Content Placeholder 2"/>
          <p:cNvSpPr>
            <a:spLocks noGrp="1"/>
          </p:cNvSpPr>
          <p:nvPr>
            <p:ph idx="1"/>
          </p:nvPr>
        </p:nvSpPr>
        <p:spPr>
          <a:xfrm>
            <a:off x="457200" y="1219200"/>
            <a:ext cx="8229600" cy="5105400"/>
          </a:xfrm>
        </p:spPr>
        <p:txBody>
          <a:bodyPr>
            <a:noAutofit/>
          </a:bodyPr>
          <a:lstStyle/>
          <a:p>
            <a:pPr algn="just">
              <a:buFont typeface="Arial" pitchFamily="34" charset="0"/>
              <a:buChar char="•"/>
            </a:pPr>
            <a:r>
              <a:rPr lang="en-US" sz="2200" dirty="0" smtClean="0">
                <a:latin typeface="Arial" pitchFamily="34" charset="0"/>
                <a:cs typeface="Arial" pitchFamily="34" charset="0"/>
              </a:rPr>
              <a:t>For food and safe place to breed. Birds which breed in the summer in the extreme north such as the Arctic are benefitted from an abundance of food as plants and insects flourish in the long daylight hours; because few large permanent predators can survive the harsh winter.</a:t>
            </a:r>
          </a:p>
          <a:p>
            <a:pPr algn="just"/>
            <a:r>
              <a:rPr lang="en-US" sz="2200" dirty="0" smtClean="0">
                <a:latin typeface="Arial" pitchFamily="34" charset="0"/>
                <a:cs typeface="Arial" pitchFamily="34" charset="0"/>
              </a:rPr>
              <a:t>Behavior is inherited; however, will not migrate in the absence of certain physiological and environmental cues. In the late summer, the decrease in sunlight stimulates a migrating bird's pituitary gland to produce the hormone. The hormones, in turn, cause the birds to accumulate large amounts of fat just under the skin, providing them with enough energy for the long migratory flights. The exact time of departure, however, is dictated not only by the decreasing sunlight and hormonal changes, but also by such conditions as the availability of food and the onset of cold weather.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pPr algn="ctr"/>
            <a:r>
              <a:rPr lang="en-US" dirty="0" smtClean="0">
                <a:solidFill>
                  <a:schemeClr val="tx2">
                    <a:lumMod val="60000"/>
                    <a:lumOff val="40000"/>
                  </a:schemeClr>
                </a:solidFill>
                <a:latin typeface="+mn-lt"/>
              </a:rPr>
              <a:t>TYPES OF MIGRATION</a:t>
            </a:r>
            <a:endParaRPr lang="en-US" dirty="0">
              <a:solidFill>
                <a:schemeClr val="tx2">
                  <a:lumMod val="60000"/>
                  <a:lumOff val="40000"/>
                </a:schemeClr>
              </a:solidFill>
              <a:latin typeface="+mn-lt"/>
            </a:endParaRPr>
          </a:p>
        </p:txBody>
      </p:sp>
      <p:sp>
        <p:nvSpPr>
          <p:cNvPr id="3" name="Content Placeholder 2"/>
          <p:cNvSpPr>
            <a:spLocks noGrp="1"/>
          </p:cNvSpPr>
          <p:nvPr>
            <p:ph idx="1"/>
          </p:nvPr>
        </p:nvSpPr>
        <p:spPr>
          <a:xfrm>
            <a:off x="457200" y="1143000"/>
            <a:ext cx="8229600" cy="57150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Altitudinal migration                                </a:t>
            </a:r>
            <a:r>
              <a:rPr lang="en-US" sz="1800" dirty="0" smtClean="0">
                <a:latin typeface="Arial" pitchFamily="34" charset="0"/>
                <a:cs typeface="Arial" pitchFamily="34" charset="0"/>
              </a:rPr>
              <a:t>(</a:t>
            </a:r>
            <a:r>
              <a:rPr lang="en-US" sz="1800" dirty="0" err="1" smtClean="0">
                <a:latin typeface="Arial" pitchFamily="34" charset="0"/>
                <a:cs typeface="Arial" pitchFamily="34" charset="0"/>
              </a:rPr>
              <a:t>eg</a:t>
            </a:r>
            <a:r>
              <a:rPr lang="en-US" sz="1800" dirty="0" smtClean="0">
                <a:latin typeface="Arial" pitchFamily="34" charset="0"/>
                <a:cs typeface="Arial" pitchFamily="34" charset="0"/>
              </a:rPr>
              <a:t>; Violet </a:t>
            </a:r>
            <a:r>
              <a:rPr lang="en-US" dirty="0" smtClean="0">
                <a:latin typeface="Arial" pitchFamily="34" charset="0"/>
                <a:cs typeface="Arial" pitchFamily="34" charset="0"/>
              </a:rPr>
              <a:t>            </a:t>
            </a:r>
          </a:p>
          <a:p>
            <a:pPr>
              <a:buNone/>
            </a:pPr>
            <a:r>
              <a:rPr lang="en-US" sz="1800" dirty="0" smtClean="0">
                <a:latin typeface="Arial" pitchFamily="34" charset="0"/>
                <a:cs typeface="Arial" pitchFamily="34" charset="0"/>
              </a:rPr>
              <a:t>                                                                                                 Green Swallows)</a:t>
            </a:r>
            <a:endParaRPr lang="en-US" dirty="0" smtClean="0">
              <a:latin typeface="Arial" pitchFamily="34" charset="0"/>
              <a:cs typeface="Arial" pitchFamily="34" charset="0"/>
            </a:endParaRPr>
          </a:p>
          <a:p>
            <a:r>
              <a:rPr lang="en-US" dirty="0" smtClean="0">
                <a:latin typeface="Arial" pitchFamily="34" charset="0"/>
                <a:cs typeface="Arial" pitchFamily="34" charset="0"/>
              </a:rPr>
              <a:t>Latitudinal migration                                 </a:t>
            </a:r>
            <a:r>
              <a:rPr lang="en-US" sz="1800" dirty="0" smtClean="0">
                <a:latin typeface="Arial" pitchFamily="34" charset="0"/>
                <a:cs typeface="Arial" pitchFamily="34" charset="0"/>
              </a:rPr>
              <a:t>(</a:t>
            </a:r>
            <a:r>
              <a:rPr lang="en-US" sz="1800" dirty="0" err="1" smtClean="0">
                <a:latin typeface="Arial" pitchFamily="34" charset="0"/>
                <a:cs typeface="Arial" pitchFamily="34" charset="0"/>
              </a:rPr>
              <a:t>eg</a:t>
            </a:r>
            <a:r>
              <a:rPr lang="en-US" sz="1800" dirty="0" smtClean="0">
                <a:latin typeface="Arial" pitchFamily="34" charset="0"/>
                <a:cs typeface="Arial" pitchFamily="34" charset="0"/>
              </a:rPr>
              <a:t>; Seashore)</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Longitudinal migration                               </a:t>
            </a:r>
            <a:r>
              <a:rPr lang="en-US" sz="1800" dirty="0" smtClean="0">
                <a:latin typeface="Arial" pitchFamily="34" charset="0"/>
                <a:cs typeface="Arial" pitchFamily="34" charset="0"/>
              </a:rPr>
              <a:t>(</a:t>
            </a:r>
            <a:r>
              <a:rPr lang="en-US" sz="1800" dirty="0" err="1" smtClean="0">
                <a:latin typeface="Arial" pitchFamily="34" charset="0"/>
                <a:cs typeface="Arial" pitchFamily="34" charset="0"/>
              </a:rPr>
              <a:t>eg</a:t>
            </a:r>
            <a:r>
              <a:rPr lang="en-US" sz="1800" dirty="0" smtClean="0">
                <a:latin typeface="Arial" pitchFamily="34" charset="0"/>
                <a:cs typeface="Arial" pitchFamily="34" charset="0"/>
              </a:rPr>
              <a:t>; Starling)</a:t>
            </a:r>
            <a:endParaRPr lang="en-US" sz="2000"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Total migration                                         </a:t>
            </a:r>
            <a:r>
              <a:rPr lang="en-US" sz="1800" dirty="0" smtClean="0">
                <a:latin typeface="Arial" pitchFamily="34" charset="0"/>
                <a:cs typeface="Arial" pitchFamily="34" charset="0"/>
              </a:rPr>
              <a:t>(</a:t>
            </a:r>
            <a:r>
              <a:rPr lang="en-US" sz="1800" dirty="0" err="1" smtClean="0">
                <a:latin typeface="Arial" pitchFamily="34" charset="0"/>
                <a:cs typeface="Arial" pitchFamily="34" charset="0"/>
              </a:rPr>
              <a:t>eg</a:t>
            </a:r>
            <a:r>
              <a:rPr lang="en-US" sz="1800" dirty="0" smtClean="0">
                <a:latin typeface="Arial" pitchFamily="34" charset="0"/>
                <a:cs typeface="Arial" pitchFamily="34" charset="0"/>
              </a:rPr>
              <a:t>; Arctic Tern)</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Partial migration                                       </a:t>
            </a:r>
            <a:r>
              <a:rPr lang="en-US" sz="1800" dirty="0" smtClean="0">
                <a:latin typeface="Arial" pitchFamily="34" charset="0"/>
                <a:cs typeface="Arial" pitchFamily="34" charset="0"/>
              </a:rPr>
              <a:t>(</a:t>
            </a:r>
            <a:r>
              <a:rPr lang="en-US" sz="1800" dirty="0" err="1" smtClean="0">
                <a:latin typeface="Arial" pitchFamily="34" charset="0"/>
                <a:cs typeface="Arial" pitchFamily="34" charset="0"/>
              </a:rPr>
              <a:t>eg</a:t>
            </a:r>
            <a:r>
              <a:rPr lang="en-US" sz="1800" dirty="0" smtClean="0">
                <a:latin typeface="Arial" pitchFamily="34" charset="0"/>
                <a:cs typeface="Arial" pitchFamily="34" charset="0"/>
              </a:rPr>
              <a:t>; Blue jays)</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endParaRPr lang="en-US" dirty="0">
              <a:latin typeface="Arial" pitchFamily="34" charset="0"/>
              <a:cs typeface="Arial" pitchFamily="34" charset="0"/>
            </a:endParaRPr>
          </a:p>
          <a:p>
            <a:endParaRPr lang="en-US" dirty="0">
              <a:latin typeface="Arial" pitchFamily="34" charset="0"/>
              <a:cs typeface="Arial" pitchFamily="34" charset="0"/>
            </a:endParaRPr>
          </a:p>
        </p:txBody>
      </p:sp>
      <p:pic>
        <p:nvPicPr>
          <p:cNvPr id="4" name="Picture 3" descr="C:\Users\tech\Desktop\images.jpg"/>
          <p:cNvPicPr>
            <a:picLocks noChangeAspect="1" noChangeArrowheads="1"/>
          </p:cNvPicPr>
          <p:nvPr/>
        </p:nvPicPr>
        <p:blipFill>
          <a:blip r:embed="rId2"/>
          <a:srcRect/>
          <a:stretch>
            <a:fillRect/>
          </a:stretch>
        </p:blipFill>
        <p:spPr bwMode="auto">
          <a:xfrm>
            <a:off x="4114800" y="1219200"/>
            <a:ext cx="2514600" cy="1073727"/>
          </a:xfrm>
          <a:prstGeom prst="rect">
            <a:avLst/>
          </a:prstGeom>
          <a:noFill/>
        </p:spPr>
      </p:pic>
      <p:pic>
        <p:nvPicPr>
          <p:cNvPr id="2051" name="Picture 3" descr="C:\Users\tech\Desktop\download (1).jpg"/>
          <p:cNvPicPr>
            <a:picLocks noChangeAspect="1" noChangeArrowheads="1"/>
          </p:cNvPicPr>
          <p:nvPr/>
        </p:nvPicPr>
        <p:blipFill>
          <a:blip r:embed="rId3"/>
          <a:srcRect/>
          <a:stretch>
            <a:fillRect/>
          </a:stretch>
        </p:blipFill>
        <p:spPr bwMode="auto">
          <a:xfrm>
            <a:off x="4114800" y="3429000"/>
            <a:ext cx="2590800" cy="990056"/>
          </a:xfrm>
          <a:prstGeom prst="rect">
            <a:avLst/>
          </a:prstGeom>
          <a:noFill/>
        </p:spPr>
      </p:pic>
      <p:pic>
        <p:nvPicPr>
          <p:cNvPr id="2052" name="Picture 4" descr="C:\Users\tech\Desktop\151667-004-583EFC0B.jpg"/>
          <p:cNvPicPr>
            <a:picLocks noChangeAspect="1" noChangeArrowheads="1"/>
          </p:cNvPicPr>
          <p:nvPr/>
        </p:nvPicPr>
        <p:blipFill>
          <a:blip r:embed="rId4"/>
          <a:srcRect/>
          <a:stretch>
            <a:fillRect/>
          </a:stretch>
        </p:blipFill>
        <p:spPr bwMode="auto">
          <a:xfrm>
            <a:off x="4114800" y="4495800"/>
            <a:ext cx="2590800" cy="838200"/>
          </a:xfrm>
          <a:prstGeom prst="rect">
            <a:avLst/>
          </a:prstGeom>
          <a:noFill/>
        </p:spPr>
      </p:pic>
      <p:pic>
        <p:nvPicPr>
          <p:cNvPr id="2053" name="Picture 5" descr="C:\Users\tech\Desktop\blue jays.jpg"/>
          <p:cNvPicPr>
            <a:picLocks noChangeAspect="1" noChangeArrowheads="1"/>
          </p:cNvPicPr>
          <p:nvPr/>
        </p:nvPicPr>
        <p:blipFill>
          <a:blip r:embed="rId5"/>
          <a:srcRect/>
          <a:stretch>
            <a:fillRect/>
          </a:stretch>
        </p:blipFill>
        <p:spPr bwMode="auto">
          <a:xfrm>
            <a:off x="4114800" y="5410201"/>
            <a:ext cx="2619375" cy="1143000"/>
          </a:xfrm>
          <a:prstGeom prst="rect">
            <a:avLst/>
          </a:prstGeom>
          <a:noFill/>
        </p:spPr>
      </p:pic>
      <p:pic>
        <p:nvPicPr>
          <p:cNvPr id="2055" name="Picture 7" descr="Image result for seashore birds"/>
          <p:cNvPicPr>
            <a:picLocks noChangeAspect="1" noChangeArrowheads="1"/>
          </p:cNvPicPr>
          <p:nvPr/>
        </p:nvPicPr>
        <p:blipFill>
          <a:blip r:embed="rId6"/>
          <a:srcRect/>
          <a:stretch>
            <a:fillRect/>
          </a:stretch>
        </p:blipFill>
        <p:spPr bwMode="auto">
          <a:xfrm>
            <a:off x="4114800" y="2438401"/>
            <a:ext cx="2590800" cy="838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990600"/>
            <a:ext cx="8458200" cy="5632311"/>
          </a:xfrm>
          <a:prstGeom prst="rect">
            <a:avLst/>
          </a:prstGeom>
        </p:spPr>
        <p:txBody>
          <a:bodyPr wrap="square">
            <a:spAutoFit/>
          </a:bodyPr>
          <a:lstStyle/>
          <a:p>
            <a:pPr>
              <a:buFont typeface="Arial" pitchFamily="34" charset="0"/>
              <a:buChar char="•"/>
            </a:pPr>
            <a:r>
              <a:rPr lang="en-US" sz="2400" dirty="0" smtClean="0">
                <a:latin typeface="Arial" pitchFamily="34" charset="0"/>
                <a:cs typeface="Arial" pitchFamily="34" charset="0"/>
              </a:rPr>
              <a:t> Diurnal migration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Vultures)</a:t>
            </a:r>
            <a:endParaRPr lang="en-US" sz="2400" dirty="0" smtClean="0">
              <a:latin typeface="Arial" pitchFamily="34" charset="0"/>
              <a:cs typeface="Arial" pitchFamily="34" charset="0"/>
            </a:endParaRPr>
          </a:p>
          <a:p>
            <a:pPr>
              <a:buFont typeface="Arial" pitchFamily="34" charset="0"/>
              <a:buChar char="•"/>
            </a:pPr>
            <a:endParaRPr lang="en-US" sz="2400" dirty="0" smtClean="0">
              <a:latin typeface="Arial" pitchFamily="34" charset="0"/>
              <a:cs typeface="Arial" pitchFamily="34" charset="0"/>
            </a:endParaRPr>
          </a:p>
          <a:p>
            <a:pPr>
              <a:buFont typeface="Arial" pitchFamily="34" charset="0"/>
              <a:buChar char="•"/>
            </a:pPr>
            <a:endParaRPr lang="en-US" sz="2400" dirty="0" smtClean="0">
              <a:solidFill>
                <a:schemeClr val="tx2">
                  <a:lumMod val="60000"/>
                  <a:lumOff val="40000"/>
                </a:schemeClr>
              </a:solidFill>
              <a:latin typeface="Arial" pitchFamily="34" charset="0"/>
              <a:cs typeface="Arial" pitchFamily="34" charset="0"/>
            </a:endParaRPr>
          </a:p>
          <a:p>
            <a:pPr>
              <a:buFont typeface="Arial" pitchFamily="34" charset="0"/>
              <a:buChar char="•"/>
            </a:pPr>
            <a:r>
              <a:rPr lang="en-US" sz="2400" dirty="0" smtClean="0">
                <a:latin typeface="Arial" pitchFamily="34" charset="0"/>
                <a:cs typeface="Arial" pitchFamily="34" charset="0"/>
              </a:rPr>
              <a:t> Nocturnal migration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Flycatcher)</a:t>
            </a:r>
            <a:endParaRPr lang="en-US" sz="2400" dirty="0" smtClean="0">
              <a:latin typeface="Arial" pitchFamily="34" charset="0"/>
              <a:cs typeface="Arial" pitchFamily="34" charset="0"/>
            </a:endParaRPr>
          </a:p>
          <a:p>
            <a:pPr>
              <a:buFont typeface="Arial" pitchFamily="34" charset="0"/>
              <a:buChar char="•"/>
            </a:pPr>
            <a:endParaRPr lang="en-US" sz="2400" dirty="0" smtClean="0">
              <a:latin typeface="Arial" pitchFamily="34" charset="0"/>
              <a:cs typeface="Arial" pitchFamily="34" charset="0"/>
            </a:endParaRPr>
          </a:p>
          <a:p>
            <a:pPr>
              <a:buFont typeface="Arial" pitchFamily="34" charset="0"/>
              <a:buChar char="•"/>
            </a:pPr>
            <a:endParaRPr lang="en-US" sz="2400" dirty="0" smtClean="0">
              <a:latin typeface="Arial" pitchFamily="34" charset="0"/>
              <a:cs typeface="Arial" pitchFamily="34" charset="0"/>
            </a:endParaRPr>
          </a:p>
          <a:p>
            <a:pPr>
              <a:buFont typeface="Arial" pitchFamily="34" charset="0"/>
              <a:buChar char="•"/>
            </a:pPr>
            <a:r>
              <a:rPr lang="en-US" sz="2400" dirty="0" smtClean="0">
                <a:latin typeface="Arial" pitchFamily="34" charset="0"/>
                <a:cs typeface="Arial" pitchFamily="34" charset="0"/>
              </a:rPr>
              <a:t> Daily migration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Mynas)</a:t>
            </a:r>
            <a:endParaRPr lang="en-US" sz="2400" dirty="0" smtClean="0">
              <a:latin typeface="Arial" pitchFamily="34" charset="0"/>
              <a:cs typeface="Arial" pitchFamily="34" charset="0"/>
            </a:endParaRPr>
          </a:p>
          <a:p>
            <a:pPr>
              <a:buFont typeface="Arial" pitchFamily="34" charset="0"/>
              <a:buChar char="•"/>
            </a:pPr>
            <a:endParaRPr lang="en-US" sz="2400" dirty="0" smtClean="0">
              <a:latin typeface="Arial" pitchFamily="34" charset="0"/>
              <a:cs typeface="Arial" pitchFamily="34" charset="0"/>
            </a:endParaRPr>
          </a:p>
          <a:p>
            <a:pPr>
              <a:buFont typeface="Arial" pitchFamily="34" charset="0"/>
              <a:buChar char="•"/>
            </a:pPr>
            <a:endParaRPr lang="en-US" sz="2400" dirty="0" smtClean="0">
              <a:latin typeface="Arial" pitchFamily="34" charset="0"/>
              <a:cs typeface="Arial" pitchFamily="34" charset="0"/>
            </a:endParaRPr>
          </a:p>
          <a:p>
            <a:pPr>
              <a:buFont typeface="Arial" pitchFamily="34" charset="0"/>
              <a:buChar char="•"/>
            </a:pPr>
            <a:r>
              <a:rPr lang="en-US" sz="2400" dirty="0" smtClean="0">
                <a:latin typeface="Arial" pitchFamily="34" charset="0"/>
                <a:cs typeface="Arial" pitchFamily="34" charset="0"/>
              </a:rPr>
              <a:t> Seasonal migration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Snow </a:t>
            </a:r>
            <a:r>
              <a:rPr lang="en-US" sz="2000" dirty="0" err="1" smtClean="0">
                <a:latin typeface="Arial" pitchFamily="34" charset="0"/>
                <a:cs typeface="Arial" pitchFamily="34" charset="0"/>
              </a:rPr>
              <a:t>Bunding</a:t>
            </a:r>
            <a:r>
              <a:rPr lang="en-US" sz="2000" dirty="0" smtClean="0">
                <a:latin typeface="Arial" pitchFamily="34" charset="0"/>
                <a:cs typeface="Arial" pitchFamily="34" charset="0"/>
              </a:rPr>
              <a:t>)</a:t>
            </a:r>
            <a:endParaRPr lang="en-US" sz="2400" dirty="0" smtClean="0">
              <a:latin typeface="Arial" pitchFamily="34" charset="0"/>
              <a:cs typeface="Arial" pitchFamily="34" charset="0"/>
            </a:endParaRPr>
          </a:p>
          <a:p>
            <a:pPr>
              <a:buFont typeface="Arial" pitchFamily="34" charset="0"/>
              <a:buChar char="•"/>
            </a:pPr>
            <a:endParaRPr lang="en-US" sz="2400" dirty="0" smtClean="0">
              <a:latin typeface="Arial" pitchFamily="34" charset="0"/>
              <a:cs typeface="Arial" pitchFamily="34" charset="0"/>
            </a:endParaRPr>
          </a:p>
          <a:p>
            <a:pPr>
              <a:buFont typeface="Arial" pitchFamily="34" charset="0"/>
              <a:buChar char="•"/>
            </a:pPr>
            <a:endParaRPr lang="en-US" sz="2400" dirty="0" smtClean="0">
              <a:latin typeface="Arial" pitchFamily="34" charset="0"/>
              <a:cs typeface="Arial" pitchFamily="34" charset="0"/>
            </a:endParaRPr>
          </a:p>
          <a:p>
            <a:pPr>
              <a:buFont typeface="Arial" pitchFamily="34" charset="0"/>
              <a:buChar char="•"/>
            </a:pPr>
            <a:r>
              <a:rPr lang="en-US" sz="2400" dirty="0" smtClean="0">
                <a:latin typeface="Arial" pitchFamily="34" charset="0"/>
                <a:cs typeface="Arial" pitchFamily="34" charset="0"/>
              </a:rPr>
              <a:t> Irregular migration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Heron)</a:t>
            </a:r>
            <a:endParaRPr lang="en-US" sz="2400" dirty="0" smtClean="0">
              <a:latin typeface="Arial" pitchFamily="34" charset="0"/>
              <a:cs typeface="Arial" pitchFamily="34" charset="0"/>
            </a:endParaRPr>
          </a:p>
          <a:p>
            <a:pPr>
              <a:buFont typeface="Arial" pitchFamily="34" charset="0"/>
              <a:buChar char="•"/>
            </a:pPr>
            <a:endParaRPr lang="en-US" sz="2400" dirty="0" smtClean="0">
              <a:latin typeface="Arial" pitchFamily="34" charset="0"/>
              <a:cs typeface="Arial" pitchFamily="34" charset="0"/>
            </a:endParaRPr>
          </a:p>
          <a:p>
            <a:pPr>
              <a:buFont typeface="Arial" pitchFamily="34" charset="0"/>
              <a:buChar char="•"/>
            </a:pPr>
            <a:endParaRPr lang="en-US" sz="2400" dirty="0">
              <a:latin typeface="Arial" pitchFamily="34" charset="0"/>
              <a:cs typeface="Arial" pitchFamily="34" charset="0"/>
            </a:endParaRPr>
          </a:p>
        </p:txBody>
      </p:sp>
      <p:pic>
        <p:nvPicPr>
          <p:cNvPr id="1026" name="Picture 2" descr="C:\Users\tech\Desktop\09212011_Picture_Black_Vulture_Portrait_Large_Belize.jpg"/>
          <p:cNvPicPr>
            <a:picLocks noGrp="1" noChangeAspect="1" noChangeArrowheads="1"/>
          </p:cNvPicPr>
          <p:nvPr>
            <p:ph idx="1"/>
          </p:nvPr>
        </p:nvPicPr>
        <p:blipFill>
          <a:blip r:embed="rId2" cstate="print"/>
          <a:srcRect/>
          <a:stretch>
            <a:fillRect/>
          </a:stretch>
        </p:blipFill>
        <p:spPr bwMode="auto">
          <a:xfrm>
            <a:off x="3505200" y="838200"/>
            <a:ext cx="2286000" cy="1066800"/>
          </a:xfrm>
          <a:prstGeom prst="rect">
            <a:avLst/>
          </a:prstGeom>
          <a:noFill/>
        </p:spPr>
      </p:pic>
      <p:pic>
        <p:nvPicPr>
          <p:cNvPr id="1028" name="Picture 4" descr="C:\Users\tech\Desktop\600-Fugler-Snospurv-Longyearbyen-20110528-3287.jpg"/>
          <p:cNvPicPr>
            <a:picLocks noChangeAspect="1" noChangeArrowheads="1"/>
          </p:cNvPicPr>
          <p:nvPr/>
        </p:nvPicPr>
        <p:blipFill>
          <a:blip r:embed="rId3" cstate="print"/>
          <a:srcRect/>
          <a:stretch>
            <a:fillRect/>
          </a:stretch>
        </p:blipFill>
        <p:spPr bwMode="auto">
          <a:xfrm>
            <a:off x="3505200" y="4267200"/>
            <a:ext cx="2286000" cy="914400"/>
          </a:xfrm>
          <a:prstGeom prst="rect">
            <a:avLst/>
          </a:prstGeom>
          <a:noFill/>
        </p:spPr>
      </p:pic>
      <p:pic>
        <p:nvPicPr>
          <p:cNvPr id="1029" name="Picture 5" descr="C:\Users\tech\Desktop\SocialFlycatcher-web.jpg"/>
          <p:cNvPicPr>
            <a:picLocks noChangeAspect="1" noChangeArrowheads="1"/>
          </p:cNvPicPr>
          <p:nvPr/>
        </p:nvPicPr>
        <p:blipFill>
          <a:blip r:embed="rId4"/>
          <a:srcRect/>
          <a:stretch>
            <a:fillRect/>
          </a:stretch>
        </p:blipFill>
        <p:spPr bwMode="auto">
          <a:xfrm>
            <a:off x="3505200" y="1981200"/>
            <a:ext cx="2286000" cy="990600"/>
          </a:xfrm>
          <a:prstGeom prst="rect">
            <a:avLst/>
          </a:prstGeom>
          <a:noFill/>
        </p:spPr>
      </p:pic>
      <p:pic>
        <p:nvPicPr>
          <p:cNvPr id="1030" name="Picture 6" descr="C:\Users\tech\Desktop\GRT-SO11-heron-animalsanimals.jpg"/>
          <p:cNvPicPr>
            <a:picLocks noChangeAspect="1" noChangeArrowheads="1"/>
          </p:cNvPicPr>
          <p:nvPr/>
        </p:nvPicPr>
        <p:blipFill>
          <a:blip r:embed="rId5" cstate="print"/>
          <a:srcRect/>
          <a:stretch>
            <a:fillRect/>
          </a:stretch>
        </p:blipFill>
        <p:spPr bwMode="auto">
          <a:xfrm>
            <a:off x="3505200" y="5257800"/>
            <a:ext cx="2286000" cy="1371600"/>
          </a:xfrm>
          <a:prstGeom prst="rect">
            <a:avLst/>
          </a:prstGeom>
          <a:noFill/>
        </p:spPr>
      </p:pic>
      <p:pic>
        <p:nvPicPr>
          <p:cNvPr id="1031" name="Picture 7" descr="C:\Users\tech\Desktop\download.jpg"/>
          <p:cNvPicPr>
            <a:picLocks noChangeAspect="1" noChangeArrowheads="1"/>
          </p:cNvPicPr>
          <p:nvPr/>
        </p:nvPicPr>
        <p:blipFill>
          <a:blip r:embed="rId6"/>
          <a:srcRect/>
          <a:stretch>
            <a:fillRect/>
          </a:stretch>
        </p:blipFill>
        <p:spPr bwMode="auto">
          <a:xfrm>
            <a:off x="3505200" y="3048000"/>
            <a:ext cx="2286000" cy="115252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algn="ctr"/>
            <a:r>
              <a:rPr lang="en-US" sz="6700" dirty="0" smtClean="0">
                <a:solidFill>
                  <a:srgbClr val="00B0F0"/>
                </a:solidFill>
                <a:latin typeface="+mn-lt"/>
              </a:rPr>
              <a:t>ADVANTAGES</a:t>
            </a:r>
            <a:endParaRPr lang="en-US" dirty="0">
              <a:solidFill>
                <a:srgbClr val="00B0F0"/>
              </a:solidFill>
              <a:latin typeface="+mn-lt"/>
            </a:endParaRPr>
          </a:p>
        </p:txBody>
      </p:sp>
      <p:sp>
        <p:nvSpPr>
          <p:cNvPr id="3" name="Content Placeholder 2"/>
          <p:cNvSpPr>
            <a:spLocks noGrp="1"/>
          </p:cNvSpPr>
          <p:nvPr>
            <p:ph idx="1"/>
          </p:nvPr>
        </p:nvSpPr>
        <p:spPr>
          <a:xfrm>
            <a:off x="304800" y="914400"/>
            <a:ext cx="8382000" cy="5715000"/>
          </a:xfrm>
        </p:spPr>
        <p:txBody>
          <a:bodyPr>
            <a:noAutofit/>
          </a:bodyPr>
          <a:lstStyle/>
          <a:p>
            <a:pPr algn="just">
              <a:buFont typeface="Arial" pitchFamily="34" charset="0"/>
              <a:buChar char="•"/>
            </a:pPr>
            <a:r>
              <a:rPr lang="en-US" sz="1800" dirty="0" smtClean="0">
                <a:latin typeface="Arial" pitchFamily="34" charset="0"/>
                <a:cs typeface="Arial" pitchFamily="34" charset="0"/>
              </a:rPr>
              <a:t>Migration makes it possible for some species to inhabit two different areas during the seasons when each presents favorable conditions. By withdrawing in the spring to regions uninhabitable earlier in the year, migrant species are generally assured of adequate space and ample food upon their arrival in the winter-freed North, and those non migratory kinds, which stay behind to nest, are also assured of ample space for these activities.</a:t>
            </a:r>
          </a:p>
          <a:p>
            <a:pPr algn="just"/>
            <a:r>
              <a:rPr lang="en-US" sz="1800" dirty="0" smtClean="0">
                <a:latin typeface="Arial" pitchFamily="34" charset="0"/>
                <a:cs typeface="Arial" pitchFamily="34" charset="0"/>
              </a:rPr>
              <a:t> Every pair of birds requires a certain amount of territory for the performance of its reproductive duties. This territory must be large enough to provide adequate food, not only for the parent birds but also for the lusty appetites of their young. In the Arctic summer, 24 hours of daylight allow the young to feed or be fed almost continuously and rapid growth is apparent. </a:t>
            </a:r>
          </a:p>
          <a:p>
            <a:pPr algn="just">
              <a:buFont typeface="Arial" pitchFamily="34" charset="0"/>
              <a:buChar char="•"/>
            </a:pPr>
            <a:r>
              <a:rPr lang="en-US" sz="1800" dirty="0" smtClean="0">
                <a:latin typeface="Arial" pitchFamily="34" charset="0"/>
                <a:cs typeface="Arial" pitchFamily="34" charset="0"/>
              </a:rPr>
              <a:t> The tendency of some birds to move southward at the approach of winter is not always due to seasonal low temperatures. The main consideration , is depletion of the food supply, caused by either the disappearance or hibernation of insects or the mantle of snow or ice that prevents access to seeds and other food found on or close to the ground or submerged in water. Also, shortened hours of daylight may restrict the ability of birds to obtain sufficient food at a time when low temperatures require increased energy to maintain body heat.</a:t>
            </a:r>
            <a:endParaRPr lang="en-US"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srcRect/>
          <a:stretch>
            <a:fillRect/>
          </a:stretch>
        </p:blipFill>
        <p:spPr bwMode="auto">
          <a:xfrm>
            <a:off x="-49638" y="990600"/>
            <a:ext cx="9193638" cy="5944345"/>
          </a:xfrm>
          <a:prstGeom prst="rect">
            <a:avLst/>
          </a:prstGeom>
          <a:noFill/>
          <a:ln w="9525">
            <a:noFill/>
            <a:miter lim="800000"/>
            <a:headEnd/>
            <a:tailEnd/>
          </a:ln>
          <a:effectLst/>
        </p:spPr>
      </p:pic>
      <p:sp>
        <p:nvSpPr>
          <p:cNvPr id="3" name="Content Placeholder 2"/>
          <p:cNvSpPr>
            <a:spLocks noGrp="1"/>
          </p:cNvSpPr>
          <p:nvPr>
            <p:ph idx="1"/>
          </p:nvPr>
        </p:nvSpPr>
        <p:spPr>
          <a:xfrm>
            <a:off x="457200" y="1066800"/>
            <a:ext cx="8229600" cy="4724400"/>
          </a:xfrm>
        </p:spPr>
        <p:txBody>
          <a:bodyPr>
            <a:normAutofit/>
          </a:bodyPr>
          <a:lstStyle/>
          <a:p>
            <a:r>
              <a:rPr lang="en-US" sz="3200" dirty="0" smtClean="0">
                <a:solidFill>
                  <a:srgbClr val="EE16C5"/>
                </a:solidFill>
                <a:latin typeface="Arial" pitchFamily="34" charset="0"/>
                <a:cs typeface="Arial" pitchFamily="34" charset="0"/>
              </a:rPr>
              <a:t>Usually birds migrate along the flyway. </a:t>
            </a:r>
          </a:p>
          <a:p>
            <a:endParaRPr lang="en-US" dirty="0" smtClean="0">
              <a:solidFill>
                <a:srgbClr val="EE16C5"/>
              </a:solidFill>
              <a:latin typeface="Arial" pitchFamily="34" charset="0"/>
              <a:cs typeface="Arial" pitchFamily="34" charset="0"/>
            </a:endParaRPr>
          </a:p>
          <a:p>
            <a:endParaRPr lang="en-US" dirty="0" smtClean="0">
              <a:solidFill>
                <a:srgbClr val="EE16C5"/>
              </a:solidFill>
              <a:latin typeface="Arial" pitchFamily="34" charset="0"/>
              <a:cs typeface="Arial" pitchFamily="34" charset="0"/>
            </a:endParaRPr>
          </a:p>
          <a:p>
            <a:r>
              <a:rPr lang="en-US" dirty="0" smtClean="0">
                <a:solidFill>
                  <a:srgbClr val="EE16C5"/>
                </a:solidFill>
                <a:latin typeface="Arial" pitchFamily="34" charset="0"/>
                <a:cs typeface="Arial" pitchFamily="34" charset="0"/>
              </a:rPr>
              <a:t>The major wintering areas for North American migrating birds are the southern United States and Central America.</a:t>
            </a:r>
          </a:p>
          <a:p>
            <a:r>
              <a:rPr lang="en-US" dirty="0" smtClean="0">
                <a:solidFill>
                  <a:srgbClr val="EE16C5"/>
                </a:solidFill>
                <a:latin typeface="Arial" pitchFamily="34" charset="0"/>
                <a:cs typeface="Arial" pitchFamily="34" charset="0"/>
              </a:rPr>
              <a:t> Four major flyways south: the Atlantic flyway, the Mississippi flyway, the Central flyway, and the Pacific flyway. </a:t>
            </a:r>
          </a:p>
          <a:p>
            <a:pPr>
              <a:buNone/>
            </a:pPr>
            <a:endParaRPr lang="en-US" dirty="0">
              <a:solidFill>
                <a:srgbClr val="EE16C5"/>
              </a:solidFill>
              <a:latin typeface="Arial" pitchFamily="34" charset="0"/>
              <a:cs typeface="Arial" pitchFamily="34" charset="0"/>
            </a:endParaRPr>
          </a:p>
        </p:txBody>
      </p:sp>
      <p:sp>
        <p:nvSpPr>
          <p:cNvPr id="2" name="Title 1"/>
          <p:cNvSpPr>
            <a:spLocks noGrp="1"/>
          </p:cNvSpPr>
          <p:nvPr>
            <p:ph type="title"/>
          </p:nvPr>
        </p:nvSpPr>
        <p:spPr>
          <a:xfrm>
            <a:off x="457200" y="228600"/>
            <a:ext cx="8229600" cy="838200"/>
          </a:xfrm>
        </p:spPr>
        <p:txBody>
          <a:bodyPr>
            <a:noAutofit/>
          </a:bodyPr>
          <a:lstStyle/>
          <a:p>
            <a:pPr algn="ctr"/>
            <a:r>
              <a:rPr lang="en-US" sz="8000" dirty="0" smtClean="0">
                <a:solidFill>
                  <a:srgbClr val="00B0F0"/>
                </a:solidFill>
                <a:latin typeface="+mn-lt"/>
              </a:rPr>
              <a:t>FLYWAYS</a:t>
            </a:r>
            <a:endParaRPr lang="en-US" sz="8000" dirty="0">
              <a:solidFill>
                <a:srgbClr val="00B0F0"/>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s://encrypted-tbn1.gstatic.com/images?q=tbn:ANd9GcTdGpquBsVJzSzqlQxouLisrRSefah-N_w7OiRZFuG8_1KZwShpvQ"/>
          <p:cNvPicPr>
            <a:picLocks noChangeAspect="1" noChangeArrowheads="1"/>
          </p:cNvPicPr>
          <p:nvPr/>
        </p:nvPicPr>
        <p:blipFill>
          <a:blip r:embed="rId2"/>
          <a:srcRect/>
          <a:stretch>
            <a:fillRect/>
          </a:stretch>
        </p:blipFill>
        <p:spPr bwMode="auto">
          <a:xfrm>
            <a:off x="0" y="1"/>
            <a:ext cx="9144000" cy="3962400"/>
          </a:xfrm>
          <a:prstGeom prst="rect">
            <a:avLst/>
          </a:prstGeom>
          <a:noFill/>
        </p:spPr>
      </p:pic>
      <p:sp>
        <p:nvSpPr>
          <p:cNvPr id="3" name="Content Placeholder 2"/>
          <p:cNvSpPr>
            <a:spLocks noGrp="1"/>
          </p:cNvSpPr>
          <p:nvPr>
            <p:ph idx="1"/>
          </p:nvPr>
        </p:nvSpPr>
        <p:spPr>
          <a:xfrm>
            <a:off x="0" y="3810000"/>
            <a:ext cx="9144000" cy="3048000"/>
          </a:xfrm>
        </p:spPr>
        <p:txBody>
          <a:bodyPr>
            <a:normAutofit lnSpcReduction="10000"/>
          </a:bodyPr>
          <a:lstStyle/>
          <a:p>
            <a:pPr algn="just"/>
            <a:r>
              <a:rPr lang="en-US" dirty="0" smtClean="0"/>
              <a:t>The major wintering bird, the Arctic Tern, can be found south of the tips of South America, Africa and Australia at one end of its migratory route. That means it ranges from near the Antarctic Ocean all the way up to the Arctic.</a:t>
            </a:r>
          </a:p>
          <a:p>
            <a:pPr algn="just"/>
            <a:r>
              <a:rPr lang="en-US" dirty="0" smtClean="0"/>
              <a:t>The most common pattern involves flying north in the spring to breed in the temperate or Arctic summer and returning in the autumn to wintering grounds in warmer regions to the South.</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2057400"/>
          </a:xfrm>
        </p:spPr>
        <p:txBody>
          <a:bodyPr>
            <a:noAutofit/>
          </a:bodyPr>
          <a:lstStyle/>
          <a:p>
            <a:pPr algn="ctr"/>
            <a:r>
              <a:rPr lang="en-US" sz="3600" dirty="0" smtClean="0">
                <a:solidFill>
                  <a:srgbClr val="00B0F0"/>
                </a:solidFill>
              </a:rPr>
              <a:t>                                                                                                           Sometimes, journey are not termed “ true migration” because they are irregular or in only one directions</a:t>
            </a:r>
            <a:br>
              <a:rPr lang="en-US" sz="3600" dirty="0" smtClean="0">
                <a:solidFill>
                  <a:srgbClr val="00B0F0"/>
                </a:solidFill>
              </a:rPr>
            </a:br>
            <a:endParaRPr lang="en-US" sz="3600" dirty="0"/>
          </a:p>
        </p:txBody>
      </p:sp>
      <p:sp>
        <p:nvSpPr>
          <p:cNvPr id="3" name="Content Placeholder 2"/>
          <p:cNvSpPr>
            <a:spLocks noGrp="1"/>
          </p:cNvSpPr>
          <p:nvPr>
            <p:ph idx="1"/>
          </p:nvPr>
        </p:nvSpPr>
        <p:spPr>
          <a:xfrm>
            <a:off x="457200" y="1295400"/>
            <a:ext cx="8229600" cy="5029200"/>
          </a:xfrm>
        </p:spPr>
        <p:txBody>
          <a:bodyPr>
            <a:normAutofit/>
          </a:bodyPr>
          <a:lstStyle/>
          <a:p>
            <a:pPr algn="just">
              <a:buNone/>
            </a:pPr>
            <a:r>
              <a:rPr lang="en-US" sz="2800" dirty="0" smtClean="0">
                <a:solidFill>
                  <a:srgbClr val="00B0F0"/>
                </a:solidFill>
              </a:rPr>
              <a:t>                                                                                                                                       </a:t>
            </a:r>
            <a:endParaRPr lang="en-US" sz="2800" dirty="0">
              <a:solidFill>
                <a:srgbClr val="00B0F0"/>
              </a:solidFill>
            </a:endParaRPr>
          </a:p>
        </p:txBody>
      </p:sp>
      <p:pic>
        <p:nvPicPr>
          <p:cNvPr id="9217" name="Picture 1" descr="C:\Users\tech\Desktop\northern shoveler.jpg"/>
          <p:cNvPicPr>
            <a:picLocks noChangeAspect="1" noChangeArrowheads="1"/>
          </p:cNvPicPr>
          <p:nvPr/>
        </p:nvPicPr>
        <p:blipFill>
          <a:blip r:embed="rId3"/>
          <a:srcRect/>
          <a:stretch>
            <a:fillRect/>
          </a:stretch>
        </p:blipFill>
        <p:spPr bwMode="auto">
          <a:xfrm>
            <a:off x="609600" y="2743200"/>
            <a:ext cx="2533650" cy="1809750"/>
          </a:xfrm>
          <a:prstGeom prst="rect">
            <a:avLst/>
          </a:prstGeom>
          <a:noFill/>
        </p:spPr>
      </p:pic>
      <p:pic>
        <p:nvPicPr>
          <p:cNvPr id="9218" name="Picture 2" descr="C:\Users\tech\Desktop\eurasian wigeon.jpg"/>
          <p:cNvPicPr>
            <a:picLocks noChangeAspect="1" noChangeArrowheads="1"/>
          </p:cNvPicPr>
          <p:nvPr/>
        </p:nvPicPr>
        <p:blipFill>
          <a:blip r:embed="rId4"/>
          <a:srcRect/>
          <a:stretch>
            <a:fillRect/>
          </a:stretch>
        </p:blipFill>
        <p:spPr bwMode="auto">
          <a:xfrm>
            <a:off x="3352800" y="2743200"/>
            <a:ext cx="2466975" cy="1847850"/>
          </a:xfrm>
          <a:prstGeom prst="rect">
            <a:avLst/>
          </a:prstGeom>
          <a:noFill/>
        </p:spPr>
      </p:pic>
      <p:pic>
        <p:nvPicPr>
          <p:cNvPr id="9219" name="Picture 3" descr="C:\Users\tech\Desktop\sandpiper.jpg"/>
          <p:cNvPicPr>
            <a:picLocks noChangeAspect="1" noChangeArrowheads="1"/>
          </p:cNvPicPr>
          <p:nvPr/>
        </p:nvPicPr>
        <p:blipFill>
          <a:blip r:embed="rId5"/>
          <a:srcRect/>
          <a:stretch>
            <a:fillRect/>
          </a:stretch>
        </p:blipFill>
        <p:spPr bwMode="auto">
          <a:xfrm>
            <a:off x="6096000" y="2743200"/>
            <a:ext cx="2390775" cy="1828800"/>
          </a:xfrm>
          <a:prstGeom prst="rect">
            <a:avLst/>
          </a:prstGeom>
          <a:noFill/>
        </p:spPr>
      </p:pic>
      <p:sp>
        <p:nvSpPr>
          <p:cNvPr id="8" name="TextBox 7"/>
          <p:cNvSpPr txBox="1"/>
          <p:nvPr/>
        </p:nvSpPr>
        <p:spPr>
          <a:xfrm>
            <a:off x="685800" y="4800600"/>
            <a:ext cx="2514600" cy="369332"/>
          </a:xfrm>
          <a:prstGeom prst="rect">
            <a:avLst/>
          </a:prstGeom>
          <a:noFill/>
        </p:spPr>
        <p:txBody>
          <a:bodyPr wrap="square" rtlCol="0">
            <a:spAutoFit/>
          </a:bodyPr>
          <a:lstStyle/>
          <a:p>
            <a:r>
              <a:rPr lang="en-US" dirty="0" smtClean="0"/>
              <a:t>   Northern </a:t>
            </a:r>
            <a:r>
              <a:rPr lang="en-US" dirty="0" err="1" smtClean="0"/>
              <a:t>Shoveler</a:t>
            </a:r>
            <a:endParaRPr lang="en-US" dirty="0"/>
          </a:p>
        </p:txBody>
      </p:sp>
      <p:sp>
        <p:nvSpPr>
          <p:cNvPr id="9" name="TextBox 8"/>
          <p:cNvSpPr txBox="1"/>
          <p:nvPr/>
        </p:nvSpPr>
        <p:spPr>
          <a:xfrm>
            <a:off x="3429000" y="4800600"/>
            <a:ext cx="2514600" cy="369332"/>
          </a:xfrm>
          <a:prstGeom prst="rect">
            <a:avLst/>
          </a:prstGeom>
          <a:noFill/>
        </p:spPr>
        <p:txBody>
          <a:bodyPr wrap="square" rtlCol="0">
            <a:spAutoFit/>
          </a:bodyPr>
          <a:lstStyle/>
          <a:p>
            <a:r>
              <a:rPr lang="en-US" dirty="0" smtClean="0"/>
              <a:t>    Eurasian </a:t>
            </a:r>
            <a:r>
              <a:rPr lang="en-US" dirty="0" err="1" smtClean="0"/>
              <a:t>Wigeon</a:t>
            </a:r>
            <a:endParaRPr lang="en-US" dirty="0"/>
          </a:p>
        </p:txBody>
      </p:sp>
      <p:sp>
        <p:nvSpPr>
          <p:cNvPr id="10" name="TextBox 9"/>
          <p:cNvSpPr txBox="1"/>
          <p:nvPr/>
        </p:nvSpPr>
        <p:spPr>
          <a:xfrm>
            <a:off x="6172200" y="4800600"/>
            <a:ext cx="2362200" cy="369332"/>
          </a:xfrm>
          <a:prstGeom prst="rect">
            <a:avLst/>
          </a:prstGeom>
          <a:noFill/>
        </p:spPr>
        <p:txBody>
          <a:bodyPr wrap="square" rtlCol="0">
            <a:spAutoFit/>
          </a:bodyPr>
          <a:lstStyle/>
          <a:p>
            <a:r>
              <a:rPr lang="en-US" dirty="0" smtClean="0"/>
              <a:t>        Sandpiper</a:t>
            </a:r>
            <a:endParaRPr lang="en-US" dirty="0"/>
          </a:p>
        </p:txBody>
      </p:sp>
      <p:sp>
        <p:nvSpPr>
          <p:cNvPr id="11" name="TextBox 10"/>
          <p:cNvSpPr txBox="1"/>
          <p:nvPr/>
        </p:nvSpPr>
        <p:spPr>
          <a:xfrm>
            <a:off x="228600" y="5562600"/>
            <a:ext cx="8686800" cy="1200329"/>
          </a:xfrm>
          <a:prstGeom prst="rect">
            <a:avLst/>
          </a:prstGeom>
          <a:noFill/>
        </p:spPr>
        <p:txBody>
          <a:bodyPr wrap="square" rtlCol="0">
            <a:spAutoFit/>
          </a:bodyPr>
          <a:lstStyle/>
          <a:p>
            <a:pPr algn="ctr"/>
            <a:r>
              <a:rPr lang="en-US" sz="3600" dirty="0" smtClean="0">
                <a:solidFill>
                  <a:srgbClr val="00B0F0"/>
                </a:solidFill>
              </a:rPr>
              <a:t>These birds are commonly spotted at </a:t>
            </a:r>
            <a:r>
              <a:rPr lang="en-US" sz="3600" dirty="0" err="1" smtClean="0">
                <a:solidFill>
                  <a:srgbClr val="00B0F0"/>
                </a:solidFill>
              </a:rPr>
              <a:t>Sukhna</a:t>
            </a:r>
            <a:r>
              <a:rPr lang="en-US" sz="3600" dirty="0" smtClean="0">
                <a:solidFill>
                  <a:srgbClr val="00B0F0"/>
                </a:solidFill>
              </a:rPr>
              <a:t> lake, Chandigarh</a:t>
            </a:r>
            <a:endParaRPr lang="en-US" sz="3600" dirty="0">
              <a:solidFill>
                <a:srgbClr val="00B0F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409</TotalTime>
  <Words>709</Words>
  <Application>Microsoft Office PowerPoint</Application>
  <PresentationFormat>On-screen Show (4:3)</PresentationFormat>
  <Paragraphs>78</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Algerian</vt:lpstr>
      <vt:lpstr>Arial</vt:lpstr>
      <vt:lpstr>Calibri</vt:lpstr>
      <vt:lpstr>Constantia</vt:lpstr>
      <vt:lpstr>Wingdings 2</vt:lpstr>
      <vt:lpstr>Flow</vt:lpstr>
      <vt:lpstr>BIRD MIGRATION</vt:lpstr>
      <vt:lpstr>INTRODUCTION</vt:lpstr>
      <vt:lpstr>WHY DO BIRDS MIGRATE?</vt:lpstr>
      <vt:lpstr>TYPES OF MIGRATION</vt:lpstr>
      <vt:lpstr>PowerPoint Presentation</vt:lpstr>
      <vt:lpstr>ADVANTAGES</vt:lpstr>
      <vt:lpstr>FLYWAYS</vt:lpstr>
      <vt:lpstr>PowerPoint Presentation</vt:lpstr>
      <vt:lpstr>                                                                                                           Sometimes, journey are not termed “ true migration” because they are irregular or in only one directions </vt:lpstr>
      <vt:lpstr>PHYSIOLOGY AND CONTROL</vt:lpstr>
      <vt:lpstr>PowerPoint Presentation</vt:lpstr>
      <vt:lpstr>THREATS AND CONSERVATION</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BIRD MIGRATION</dc:title>
  <dc:creator>tech</dc:creator>
  <cp:lastModifiedBy>pggcg11010</cp:lastModifiedBy>
  <cp:revision>54</cp:revision>
  <dcterms:created xsi:type="dcterms:W3CDTF">2015-08-01T17:11:45Z</dcterms:created>
  <dcterms:modified xsi:type="dcterms:W3CDTF">2015-10-07T17:16:39Z</dcterms:modified>
</cp:coreProperties>
</file>