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57" r:id="rId3"/>
    <p:sldId id="259" r:id="rId4"/>
    <p:sldId id="261" r:id="rId5"/>
    <p:sldId id="263" r:id="rId6"/>
    <p:sldId id="265" r:id="rId7"/>
    <p:sldId id="267" r:id="rId8"/>
    <p:sldId id="269" r:id="rId9"/>
    <p:sldId id="27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1" d="100"/>
          <a:sy n="61" d="100"/>
        </p:scale>
        <p:origin x="-154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B46150-516C-42C6-983F-33270404A923}" type="datetimeFigureOut">
              <a:rPr lang="en-US" smtClean="0"/>
              <a:pPr/>
              <a:t>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C60248-61E1-4775-B570-D97369C084A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B46150-516C-42C6-983F-33270404A923}" type="datetimeFigureOut">
              <a:rPr lang="en-US" smtClean="0"/>
              <a:pPr/>
              <a:t>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C60248-61E1-4775-B570-D97369C084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B46150-516C-42C6-983F-33270404A923}" type="datetimeFigureOut">
              <a:rPr lang="en-US" smtClean="0"/>
              <a:pPr/>
              <a:t>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C60248-61E1-4775-B570-D97369C084A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B46150-516C-42C6-983F-33270404A923}" type="datetimeFigureOut">
              <a:rPr lang="en-US" smtClean="0"/>
              <a:pPr/>
              <a:t>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C60248-61E1-4775-B570-D97369C084A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B46150-516C-42C6-983F-33270404A923}" type="datetimeFigureOut">
              <a:rPr lang="en-US" smtClean="0"/>
              <a:pPr/>
              <a:t>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C60248-61E1-4775-B570-D97369C084A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B46150-516C-42C6-983F-33270404A923}" type="datetimeFigureOut">
              <a:rPr lang="en-US" smtClean="0"/>
              <a:pPr/>
              <a:t>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C60248-61E1-4775-B570-D97369C084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B46150-516C-42C6-983F-33270404A923}" type="datetimeFigureOut">
              <a:rPr lang="en-US" smtClean="0"/>
              <a:pPr/>
              <a:t>1/13/2013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C60248-61E1-4775-B570-D97369C084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B46150-516C-42C6-983F-33270404A923}" type="datetimeFigureOut">
              <a:rPr lang="en-US" smtClean="0"/>
              <a:pPr/>
              <a:t>1/13/2013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C60248-61E1-4775-B570-D97369C084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46150-516C-42C6-983F-33270404A923}" type="datetimeFigureOut">
              <a:rPr lang="en-US" smtClean="0"/>
              <a:pPr/>
              <a:t>1/13/2013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C60248-61E1-4775-B570-D97369C084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B46150-516C-42C6-983F-33270404A923}" type="datetimeFigureOut">
              <a:rPr lang="en-US" smtClean="0"/>
              <a:pPr/>
              <a:t>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C60248-61E1-4775-B570-D97369C084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B46150-516C-42C6-983F-33270404A923}" type="datetimeFigureOut">
              <a:rPr lang="en-US" smtClean="0"/>
              <a:pPr/>
              <a:t>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C60248-61E1-4775-B570-D97369C084A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B46150-516C-42C6-983F-33270404A923}" type="datetimeFigureOut">
              <a:rPr lang="en-US" smtClean="0"/>
              <a:pPr/>
              <a:t>1/13/2013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C60248-61E1-4775-B570-D97369C084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
            </a:r>
            <a:br>
              <a:rPr lang="en-US" smtClean="0"/>
            </a:br>
            <a:r>
              <a:rPr lang="en-US" smtClean="0"/>
              <a:t/>
            </a:r>
            <a:br>
              <a:rPr lang="en-US" smtClean="0"/>
            </a:br>
            <a:r>
              <a:rPr lang="en-US" smtClean="0"/>
              <a:t/>
            </a:r>
            <a:br>
              <a:rPr lang="en-US" smtClean="0"/>
            </a:br>
            <a:r>
              <a:rPr lang="en-US" smtClean="0"/>
              <a:t/>
            </a:r>
            <a:br>
              <a:rPr lang="en-US" smtClean="0"/>
            </a:br>
            <a:r>
              <a:rPr lang="en-US" smtClean="0"/>
              <a:t/>
            </a:r>
            <a:br>
              <a:rPr lang="en-US" smtClean="0"/>
            </a:br>
            <a:r>
              <a:rPr lang="en-US" smtClean="0"/>
              <a:t/>
            </a:r>
            <a:br>
              <a:rPr lang="en-US" smtClean="0"/>
            </a:br>
            <a:r>
              <a:rPr lang="en-US" smtClean="0"/>
              <a:t/>
            </a:r>
            <a:br>
              <a:rPr lang="en-US" smtClean="0"/>
            </a:br>
            <a:r>
              <a:rPr lang="en-US" smtClean="0"/>
              <a:t/>
            </a:r>
            <a:br>
              <a:rPr lang="en-US" smtClean="0"/>
            </a:br>
            <a:r>
              <a:rPr lang="en-US" smtClean="0"/>
              <a:t/>
            </a:r>
            <a:br>
              <a:rPr lang="en-US" smtClean="0"/>
            </a:br>
            <a:r>
              <a:rPr lang="en-US" smtClean="0"/>
              <a:t>VIRTUAL MEMORY</a:t>
            </a:r>
            <a:br>
              <a:rPr lang="en-US" smtClean="0"/>
            </a:br>
            <a:endParaRPr lang="en-US"/>
          </a:p>
        </p:txBody>
      </p:sp>
      <p:sp>
        <p:nvSpPr>
          <p:cNvPr id="3" name="Content Placeholder 2"/>
          <p:cNvSpPr>
            <a:spLocks noGrp="1"/>
          </p:cNvSpPr>
          <p:nvPr>
            <p:ph sz="half" idx="1"/>
          </p:nvPr>
        </p:nvSpPr>
        <p:spPr/>
        <p:txBody>
          <a:bodyPr/>
          <a:lstStyle/>
          <a:p>
            <a:endParaRPr lang="en-US"/>
          </a:p>
        </p:txBody>
      </p:sp>
      <p:sp>
        <p:nvSpPr>
          <p:cNvPr id="4" name="Content Placeholder 3"/>
          <p:cNvSpPr>
            <a:spLocks noGrp="1"/>
          </p:cNvSpPr>
          <p:nvPr>
            <p:ph sz="half" idx="2"/>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eaLnBrk="1" hangingPunct="1">
              <a:defRPr/>
            </a:pPr>
            <a:r>
              <a:rPr lang="en-US" b="1" dirty="0" smtClean="0"/>
              <a:t>Virtual Memory</a:t>
            </a:r>
            <a:endParaRPr lang="en-US" dirty="0" smtClean="0"/>
          </a:p>
        </p:txBody>
      </p:sp>
      <p:sp>
        <p:nvSpPr>
          <p:cNvPr id="5" name="Content Placeholder 4"/>
          <p:cNvSpPr>
            <a:spLocks noGrp="1"/>
          </p:cNvSpPr>
          <p:nvPr>
            <p:ph sz="half" idx="1"/>
          </p:nvPr>
        </p:nvSpPr>
        <p:spPr>
          <a:xfrm>
            <a:off x="304800" y="1600200"/>
            <a:ext cx="5486400" cy="4267200"/>
          </a:xfrm>
        </p:spPr>
        <p:txBody>
          <a:bodyPr/>
          <a:lstStyle/>
          <a:p>
            <a:pPr marL="174625" indent="7938" algn="just" eaLnBrk="1" hangingPunct="1">
              <a:lnSpc>
                <a:spcPct val="80000"/>
              </a:lnSpc>
              <a:buFont typeface="Wingdings" pitchFamily="2" charset="2"/>
              <a:buNone/>
              <a:tabLst>
                <a:tab pos="7026275" algn="l"/>
              </a:tabLst>
              <a:defRPr/>
            </a:pPr>
            <a:r>
              <a:rPr lang="en-US" sz="2000" dirty="0" smtClean="0"/>
              <a:t>It is a computer system technique which gives an application program the impression that it has contiguous working memory (an address space), while in fact it may be physically fragmented and may even overflow on to disk storage. </a:t>
            </a:r>
          </a:p>
          <a:p>
            <a:pPr marL="174625" indent="7938" algn="just" eaLnBrk="1" hangingPunct="1">
              <a:lnSpc>
                <a:spcPct val="80000"/>
              </a:lnSpc>
              <a:buFont typeface="Wingdings" pitchFamily="2" charset="2"/>
              <a:buNone/>
              <a:tabLst>
                <a:tab pos="7026275" algn="l"/>
              </a:tabLst>
              <a:defRPr/>
            </a:pPr>
            <a:endParaRPr lang="en-US" sz="2000" dirty="0" smtClean="0"/>
          </a:p>
          <a:p>
            <a:pPr marL="174625" indent="7938" algn="just" eaLnBrk="1" hangingPunct="1">
              <a:lnSpc>
                <a:spcPct val="80000"/>
              </a:lnSpc>
              <a:buFont typeface="Wingdings" pitchFamily="2" charset="2"/>
              <a:buNone/>
              <a:tabLst>
                <a:tab pos="7026275" algn="l"/>
              </a:tabLst>
              <a:defRPr/>
            </a:pPr>
            <a:r>
              <a:rPr lang="en-US" sz="2000" dirty="0" smtClean="0"/>
              <a:t>computer operating systems generally use virtual memory techniques for ordinary applications, such as word processors, </a:t>
            </a:r>
            <a:r>
              <a:rPr lang="en-US" sz="2000" dirty="0" err="1" smtClean="0"/>
              <a:t>spreadsheets,multimedia,players</a:t>
            </a:r>
            <a:r>
              <a:rPr lang="en-US" sz="2000" dirty="0" smtClean="0"/>
              <a:t> accounting, etc., except where the required hardware support (memory management unit)  is unavailable or insufficient.</a:t>
            </a:r>
          </a:p>
          <a:p>
            <a:pPr marL="174625" indent="7938" algn="just" eaLnBrk="1" hangingPunct="1">
              <a:lnSpc>
                <a:spcPct val="80000"/>
              </a:lnSpc>
              <a:buFont typeface="Wingdings" pitchFamily="2" charset="2"/>
              <a:buNone/>
              <a:tabLst>
                <a:tab pos="7026275" algn="l"/>
              </a:tabLst>
              <a:defRPr/>
            </a:pPr>
            <a:endParaRPr lang="en-US" sz="1400" dirty="0" smtClean="0"/>
          </a:p>
        </p:txBody>
      </p:sp>
      <p:pic>
        <p:nvPicPr>
          <p:cNvPr id="8" name="Picture 4" descr="250px-Virtual_memory"/>
          <p:cNvPicPr>
            <a:picLocks noGrp="1" noChangeAspect="1" noChangeArrowheads="1"/>
          </p:cNvPicPr>
          <p:nvPr>
            <p:ph sz="half" idx="2"/>
          </p:nvPr>
        </p:nvPicPr>
        <p:blipFill>
          <a:blip r:embed="rId2"/>
          <a:srcRect/>
          <a:stretch>
            <a:fillRect/>
          </a:stretch>
        </p:blipFill>
        <p:spPr>
          <a:xfrm>
            <a:off x="5562600" y="1600200"/>
            <a:ext cx="2838450" cy="3429000"/>
          </a:xfrm>
          <a:noFill/>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p:cTn id="13" dur="1000" fill="hold"/>
                                        <p:tgtEl>
                                          <p:spTgt spid="5">
                                            <p:txEl>
                                              <p:pRg st="0" end="0"/>
                                            </p:txEl>
                                          </p:spTgt>
                                        </p:tgtEl>
                                        <p:attrNameLst>
                                          <p:attrName>ppt_x</p:attrName>
                                        </p:attrNameLst>
                                      </p:cBhvr>
                                      <p:tavLst>
                                        <p:tav tm="0">
                                          <p:val>
                                            <p:strVal val="#ppt_x-.2"/>
                                          </p:val>
                                        </p:tav>
                                        <p:tav tm="100000">
                                          <p:val>
                                            <p:strVal val="#ppt_x"/>
                                          </p:val>
                                        </p:tav>
                                      </p:tavLst>
                                    </p:anim>
                                    <p:anim calcmode="lin" valueType="num">
                                      <p:cBhvr>
                                        <p:cTn id="14" dur="1000" fill="hold"/>
                                        <p:tgtEl>
                                          <p:spTgt spid="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5">
                                            <p:txEl>
                                              <p:pRg st="0" end="0"/>
                                            </p:txEl>
                                          </p:spTgt>
                                        </p:tgtEl>
                                      </p:cBhvr>
                                    </p:animEffect>
                                  </p:childTnLst>
                                </p:cTn>
                              </p:par>
                              <p:par>
                                <p:cTn id="16" presetID="29" presetClass="entr" presetSubtype="0" fill="hold" nodeType="with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 calcmode="lin" valueType="num">
                                      <p:cBhvr>
                                        <p:cTn id="18" dur="1000" fill="hold"/>
                                        <p:tgtEl>
                                          <p:spTgt spid="5">
                                            <p:txEl>
                                              <p:pRg st="2" end="2"/>
                                            </p:txEl>
                                          </p:spTgt>
                                        </p:tgtEl>
                                        <p:attrNameLst>
                                          <p:attrName>ppt_x</p:attrName>
                                        </p:attrNameLst>
                                      </p:cBhvr>
                                      <p:tavLst>
                                        <p:tav tm="0">
                                          <p:val>
                                            <p:strVal val="#ppt_x-.2"/>
                                          </p:val>
                                        </p:tav>
                                        <p:tav tm="100000">
                                          <p:val>
                                            <p:strVal val="#ppt_x"/>
                                          </p:val>
                                        </p:tav>
                                      </p:tavLst>
                                    </p:anim>
                                    <p:anim calcmode="lin" valueType="num">
                                      <p:cBhvr>
                                        <p:cTn id="19" dur="1000" fill="hold"/>
                                        <p:tgtEl>
                                          <p:spTgt spid="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0" dur="1000"/>
                                        <p:tgtEl>
                                          <p:spTgt spid="5">
                                            <p:txEl>
                                              <p:pRg st="2" end="2"/>
                                            </p:txEl>
                                          </p:spTgt>
                                        </p:tgtEl>
                                      </p:cBhvr>
                                    </p:animEffect>
                                  </p:childTnLst>
                                </p:cTn>
                              </p:par>
                            </p:childTnLst>
                          </p:cTn>
                        </p:par>
                        <p:par>
                          <p:cTn id="21" fill="hold">
                            <p:stCondLst>
                              <p:cond delay="2000"/>
                            </p:stCondLst>
                            <p:childTnLst>
                              <p:par>
                                <p:cTn id="22" presetID="42" presetClass="entr" presetSubtype="0" fill="hold"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en-US" smtClean="0"/>
              <a:t>Memory is used in </a:t>
            </a:r>
          </a:p>
        </p:txBody>
      </p:sp>
      <p:sp>
        <p:nvSpPr>
          <p:cNvPr id="21507" name="Rectangle 3"/>
          <p:cNvSpPr>
            <a:spLocks noGrp="1" noChangeArrowheads="1"/>
          </p:cNvSpPr>
          <p:nvPr>
            <p:ph type="body" idx="1"/>
          </p:nvPr>
        </p:nvSpPr>
        <p:spPr/>
        <p:txBody>
          <a:bodyPr/>
          <a:lstStyle/>
          <a:p>
            <a:pPr eaLnBrk="1" hangingPunct="1">
              <a:buClr>
                <a:schemeClr val="tx1"/>
              </a:buClr>
              <a:buFont typeface="Wingdings" pitchFamily="2" charset="2"/>
              <a:buChar char="ü"/>
              <a:defRPr/>
            </a:pPr>
            <a:r>
              <a:rPr lang="en-US" smtClean="0"/>
              <a:t> Computer</a:t>
            </a:r>
          </a:p>
          <a:p>
            <a:pPr eaLnBrk="1" hangingPunct="1">
              <a:buClr>
                <a:schemeClr val="tx1"/>
              </a:buClr>
              <a:buFont typeface="Wingdings" pitchFamily="2" charset="2"/>
              <a:buChar char="ü"/>
              <a:defRPr/>
            </a:pPr>
            <a:r>
              <a:rPr lang="en-US" smtClean="0"/>
              <a:t> Mobile</a:t>
            </a:r>
          </a:p>
          <a:p>
            <a:pPr eaLnBrk="1" hangingPunct="1">
              <a:buClr>
                <a:schemeClr val="tx1"/>
              </a:buClr>
              <a:buFont typeface="Wingdings" pitchFamily="2" charset="2"/>
              <a:buChar char="ü"/>
              <a:defRPr/>
            </a:pPr>
            <a:r>
              <a:rPr lang="en-US" smtClean="0"/>
              <a:t> Printer</a:t>
            </a:r>
          </a:p>
          <a:p>
            <a:pPr eaLnBrk="1" hangingPunct="1">
              <a:buClr>
                <a:schemeClr val="tx1"/>
              </a:buClr>
              <a:buFont typeface="Wingdings" pitchFamily="2" charset="2"/>
              <a:buChar char="ü"/>
              <a:defRPr/>
            </a:pPr>
            <a:r>
              <a:rPr lang="en-US" smtClean="0"/>
              <a:t> Digital Camera</a:t>
            </a:r>
          </a:p>
          <a:p>
            <a:pPr eaLnBrk="1" hangingPunct="1">
              <a:buClr>
                <a:schemeClr val="tx1"/>
              </a:buClr>
              <a:buFont typeface="Wingdings" pitchFamily="2" charset="2"/>
              <a:buChar char="ü"/>
              <a:defRPr/>
            </a:pPr>
            <a:r>
              <a:rPr lang="en-US" smtClean="0"/>
              <a:t> CD/DVD Player</a:t>
            </a:r>
          </a:p>
          <a:p>
            <a:pPr eaLnBrk="1" hangingPunct="1">
              <a:buClr>
                <a:schemeClr val="tx1"/>
              </a:buClr>
              <a:buFont typeface="Wingdings" pitchFamily="2" charset="2"/>
              <a:buChar char="ü"/>
              <a:defRPr/>
            </a:pPr>
            <a:r>
              <a:rPr lang="en-US" smtClean="0"/>
              <a:t>Many other appliances like TV, Washing Machine, Oven, Digital Diaries etc.  </a:t>
            </a:r>
          </a:p>
        </p:txBody>
      </p:sp>
      <p:sp>
        <p:nvSpPr>
          <p:cNvPr id="21508" name="Rectangle 4"/>
          <p:cNvSpPr>
            <a:spLocks noChangeArrowheads="1"/>
          </p:cNvSpPr>
          <p:nvPr/>
        </p:nvSpPr>
        <p:spPr bwMode="auto">
          <a:xfrm>
            <a:off x="0" y="0"/>
            <a:ext cx="9144000" cy="152400"/>
          </a:xfrm>
          <a:prstGeom prst="rect">
            <a:avLst/>
          </a:prstGeom>
          <a:solidFill>
            <a:schemeClr val="hlink"/>
          </a:solidFill>
          <a:ln w="9525">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p:cTn id="7" dur="1000" fill="hold"/>
                                        <p:tgtEl>
                                          <p:spTgt spid="21506"/>
                                        </p:tgtEl>
                                        <p:attrNameLst>
                                          <p:attrName>ppt_x</p:attrName>
                                        </p:attrNameLst>
                                      </p:cBhvr>
                                      <p:tavLst>
                                        <p:tav tm="0">
                                          <p:val>
                                            <p:strVal val="#ppt_x-.2"/>
                                          </p:val>
                                        </p:tav>
                                        <p:tav tm="100000">
                                          <p:val>
                                            <p:strVal val="#ppt_x"/>
                                          </p:val>
                                        </p:tav>
                                      </p:tavLst>
                                    </p:anim>
                                    <p:anim calcmode="lin" valueType="num">
                                      <p:cBhvr>
                                        <p:cTn id="8" dur="1000" fill="hold"/>
                                        <p:tgtEl>
                                          <p:spTgt spid="21506"/>
                                        </p:tgtEl>
                                        <p:attrNameLst>
                                          <p:attrName>ppt_y</p:attrName>
                                        </p:attrNameLst>
                                      </p:cBhvr>
                                      <p:tavLst>
                                        <p:tav tm="0">
                                          <p:val>
                                            <p:strVal val="#ppt_y"/>
                                          </p:val>
                                        </p:tav>
                                        <p:tav tm="100000">
                                          <p:val>
                                            <p:strVal val="#ppt_y"/>
                                          </p:val>
                                        </p:tav>
                                      </p:tavLst>
                                    </p:anim>
                                    <p:animEffect transition="in" filter="wipe(right)" prLst="gradientSize: 0.1">
                                      <p:cBhvr>
                                        <p:cTn id="9" dur="1000"/>
                                        <p:tgtEl>
                                          <p:spTgt spid="21506"/>
                                        </p:tgtEl>
                                      </p:cBhvr>
                                    </p:animEffect>
                                  </p:childTnLst>
                                </p:cTn>
                              </p:par>
                            </p:childTnLst>
                          </p:cTn>
                        </p:par>
                        <p:par>
                          <p:cTn id="10" fill="hold">
                            <p:stCondLst>
                              <p:cond delay="1000"/>
                            </p:stCondLst>
                            <p:childTnLst>
                              <p:par>
                                <p:cTn id="11" presetID="29" presetClass="entr" presetSubtype="0" fill="hold" grpId="0" nodeType="afterEffect">
                                  <p:stCondLst>
                                    <p:cond delay="0"/>
                                  </p:stCondLst>
                                  <p:childTnLst>
                                    <p:set>
                                      <p:cBhvr>
                                        <p:cTn id="12" dur="1" fill="hold">
                                          <p:stCondLst>
                                            <p:cond delay="0"/>
                                          </p:stCondLst>
                                        </p:cTn>
                                        <p:tgtEl>
                                          <p:spTgt spid="21507">
                                            <p:txEl>
                                              <p:pRg st="0" end="0"/>
                                            </p:txEl>
                                          </p:spTgt>
                                        </p:tgtEl>
                                        <p:attrNameLst>
                                          <p:attrName>style.visibility</p:attrName>
                                        </p:attrNameLst>
                                      </p:cBhvr>
                                      <p:to>
                                        <p:strVal val="visible"/>
                                      </p:to>
                                    </p:set>
                                    <p:anim calcmode="lin" valueType="num">
                                      <p:cBhvr>
                                        <p:cTn id="13" dur="1000" fill="hold"/>
                                        <p:tgtEl>
                                          <p:spTgt spid="21507">
                                            <p:txEl>
                                              <p:pRg st="0" end="0"/>
                                            </p:txEl>
                                          </p:spTgt>
                                        </p:tgtEl>
                                        <p:attrNameLst>
                                          <p:attrName>ppt_x</p:attrName>
                                        </p:attrNameLst>
                                      </p:cBhvr>
                                      <p:tavLst>
                                        <p:tav tm="0">
                                          <p:val>
                                            <p:strVal val="#ppt_x-.2"/>
                                          </p:val>
                                        </p:tav>
                                        <p:tav tm="100000">
                                          <p:val>
                                            <p:strVal val="#ppt_x"/>
                                          </p:val>
                                        </p:tav>
                                      </p:tavLst>
                                    </p:anim>
                                    <p:anim calcmode="lin" valueType="num">
                                      <p:cBhvr>
                                        <p:cTn id="14" dur="1000" fill="hold"/>
                                        <p:tgtEl>
                                          <p:spTgt spid="2150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21507">
                                            <p:txEl>
                                              <p:pRg st="0" end="0"/>
                                            </p:txEl>
                                          </p:spTgt>
                                        </p:tgtEl>
                                      </p:cBhvr>
                                    </p:animEffect>
                                  </p:childTnLst>
                                </p:cTn>
                              </p:par>
                            </p:childTnLst>
                          </p:cTn>
                        </p:par>
                        <p:par>
                          <p:cTn id="16" fill="hold">
                            <p:stCondLst>
                              <p:cond delay="2000"/>
                            </p:stCondLst>
                            <p:childTnLst>
                              <p:par>
                                <p:cTn id="17" presetID="29" presetClass="entr" presetSubtype="0" fill="hold" grpId="0" nodeType="afterEffect">
                                  <p:stCondLst>
                                    <p:cond delay="0"/>
                                  </p:stCondLst>
                                  <p:childTnLst>
                                    <p:set>
                                      <p:cBhvr>
                                        <p:cTn id="18" dur="1" fill="hold">
                                          <p:stCondLst>
                                            <p:cond delay="0"/>
                                          </p:stCondLst>
                                        </p:cTn>
                                        <p:tgtEl>
                                          <p:spTgt spid="21507">
                                            <p:txEl>
                                              <p:pRg st="1" end="1"/>
                                            </p:txEl>
                                          </p:spTgt>
                                        </p:tgtEl>
                                        <p:attrNameLst>
                                          <p:attrName>style.visibility</p:attrName>
                                        </p:attrNameLst>
                                      </p:cBhvr>
                                      <p:to>
                                        <p:strVal val="visible"/>
                                      </p:to>
                                    </p:set>
                                    <p:anim calcmode="lin" valueType="num">
                                      <p:cBhvr>
                                        <p:cTn id="19" dur="1000" fill="hold"/>
                                        <p:tgtEl>
                                          <p:spTgt spid="21507">
                                            <p:txEl>
                                              <p:pRg st="1" end="1"/>
                                            </p:txEl>
                                          </p:spTgt>
                                        </p:tgtEl>
                                        <p:attrNameLst>
                                          <p:attrName>ppt_x</p:attrName>
                                        </p:attrNameLst>
                                      </p:cBhvr>
                                      <p:tavLst>
                                        <p:tav tm="0">
                                          <p:val>
                                            <p:strVal val="#ppt_x-.2"/>
                                          </p:val>
                                        </p:tav>
                                        <p:tav tm="100000">
                                          <p:val>
                                            <p:strVal val="#ppt_x"/>
                                          </p:val>
                                        </p:tav>
                                      </p:tavLst>
                                    </p:anim>
                                    <p:anim calcmode="lin" valueType="num">
                                      <p:cBhvr>
                                        <p:cTn id="20" dur="1000" fill="hold"/>
                                        <p:tgtEl>
                                          <p:spTgt spid="21507">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21507">
                                            <p:txEl>
                                              <p:pRg st="1" end="1"/>
                                            </p:txEl>
                                          </p:spTgt>
                                        </p:tgtEl>
                                      </p:cBhvr>
                                    </p:animEffect>
                                  </p:childTnLst>
                                </p:cTn>
                              </p:par>
                            </p:childTnLst>
                          </p:cTn>
                        </p:par>
                        <p:par>
                          <p:cTn id="22" fill="hold">
                            <p:stCondLst>
                              <p:cond delay="3000"/>
                            </p:stCondLst>
                            <p:childTnLst>
                              <p:par>
                                <p:cTn id="23" presetID="29" presetClass="entr" presetSubtype="0" fill="hold" grpId="0" nodeType="afterEffect">
                                  <p:stCondLst>
                                    <p:cond delay="0"/>
                                  </p:stCondLst>
                                  <p:childTnLst>
                                    <p:set>
                                      <p:cBhvr>
                                        <p:cTn id="24" dur="1" fill="hold">
                                          <p:stCondLst>
                                            <p:cond delay="0"/>
                                          </p:stCondLst>
                                        </p:cTn>
                                        <p:tgtEl>
                                          <p:spTgt spid="21507">
                                            <p:txEl>
                                              <p:pRg st="2" end="2"/>
                                            </p:txEl>
                                          </p:spTgt>
                                        </p:tgtEl>
                                        <p:attrNameLst>
                                          <p:attrName>style.visibility</p:attrName>
                                        </p:attrNameLst>
                                      </p:cBhvr>
                                      <p:to>
                                        <p:strVal val="visible"/>
                                      </p:to>
                                    </p:set>
                                    <p:anim calcmode="lin" valueType="num">
                                      <p:cBhvr>
                                        <p:cTn id="25" dur="1000" fill="hold"/>
                                        <p:tgtEl>
                                          <p:spTgt spid="21507">
                                            <p:txEl>
                                              <p:pRg st="2" end="2"/>
                                            </p:txEl>
                                          </p:spTgt>
                                        </p:tgtEl>
                                        <p:attrNameLst>
                                          <p:attrName>ppt_x</p:attrName>
                                        </p:attrNameLst>
                                      </p:cBhvr>
                                      <p:tavLst>
                                        <p:tav tm="0">
                                          <p:val>
                                            <p:strVal val="#ppt_x-.2"/>
                                          </p:val>
                                        </p:tav>
                                        <p:tav tm="100000">
                                          <p:val>
                                            <p:strVal val="#ppt_x"/>
                                          </p:val>
                                        </p:tav>
                                      </p:tavLst>
                                    </p:anim>
                                    <p:anim calcmode="lin" valueType="num">
                                      <p:cBhvr>
                                        <p:cTn id="26" dur="1000" fill="hold"/>
                                        <p:tgtEl>
                                          <p:spTgt spid="21507">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7" dur="1000"/>
                                        <p:tgtEl>
                                          <p:spTgt spid="21507">
                                            <p:txEl>
                                              <p:pRg st="2" end="2"/>
                                            </p:txEl>
                                          </p:spTgt>
                                        </p:tgtEl>
                                      </p:cBhvr>
                                    </p:animEffect>
                                  </p:childTnLst>
                                </p:cTn>
                              </p:par>
                            </p:childTnLst>
                          </p:cTn>
                        </p:par>
                        <p:par>
                          <p:cTn id="28" fill="hold">
                            <p:stCondLst>
                              <p:cond delay="4000"/>
                            </p:stCondLst>
                            <p:childTnLst>
                              <p:par>
                                <p:cTn id="29" presetID="29" presetClass="entr" presetSubtype="0" fill="hold" grpId="0" nodeType="afterEffect">
                                  <p:stCondLst>
                                    <p:cond delay="0"/>
                                  </p:stCondLst>
                                  <p:childTnLst>
                                    <p:set>
                                      <p:cBhvr>
                                        <p:cTn id="30" dur="1" fill="hold">
                                          <p:stCondLst>
                                            <p:cond delay="0"/>
                                          </p:stCondLst>
                                        </p:cTn>
                                        <p:tgtEl>
                                          <p:spTgt spid="21507">
                                            <p:txEl>
                                              <p:pRg st="3" end="3"/>
                                            </p:txEl>
                                          </p:spTgt>
                                        </p:tgtEl>
                                        <p:attrNameLst>
                                          <p:attrName>style.visibility</p:attrName>
                                        </p:attrNameLst>
                                      </p:cBhvr>
                                      <p:to>
                                        <p:strVal val="visible"/>
                                      </p:to>
                                    </p:set>
                                    <p:anim calcmode="lin" valueType="num">
                                      <p:cBhvr>
                                        <p:cTn id="31" dur="1000" fill="hold"/>
                                        <p:tgtEl>
                                          <p:spTgt spid="21507">
                                            <p:txEl>
                                              <p:pRg st="3" end="3"/>
                                            </p:txEl>
                                          </p:spTgt>
                                        </p:tgtEl>
                                        <p:attrNameLst>
                                          <p:attrName>ppt_x</p:attrName>
                                        </p:attrNameLst>
                                      </p:cBhvr>
                                      <p:tavLst>
                                        <p:tav tm="0">
                                          <p:val>
                                            <p:strVal val="#ppt_x-.2"/>
                                          </p:val>
                                        </p:tav>
                                        <p:tav tm="100000">
                                          <p:val>
                                            <p:strVal val="#ppt_x"/>
                                          </p:val>
                                        </p:tav>
                                      </p:tavLst>
                                    </p:anim>
                                    <p:anim calcmode="lin" valueType="num">
                                      <p:cBhvr>
                                        <p:cTn id="32" dur="1000" fill="hold"/>
                                        <p:tgtEl>
                                          <p:spTgt spid="21507">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3" dur="1000"/>
                                        <p:tgtEl>
                                          <p:spTgt spid="21507">
                                            <p:txEl>
                                              <p:pRg st="3" end="3"/>
                                            </p:txEl>
                                          </p:spTgt>
                                        </p:tgtEl>
                                      </p:cBhvr>
                                    </p:animEffect>
                                  </p:childTnLst>
                                </p:cTn>
                              </p:par>
                            </p:childTnLst>
                          </p:cTn>
                        </p:par>
                        <p:par>
                          <p:cTn id="34" fill="hold">
                            <p:stCondLst>
                              <p:cond delay="5000"/>
                            </p:stCondLst>
                            <p:childTnLst>
                              <p:par>
                                <p:cTn id="35" presetID="29" presetClass="entr" presetSubtype="0" fill="hold" grpId="0" nodeType="afterEffect">
                                  <p:stCondLst>
                                    <p:cond delay="0"/>
                                  </p:stCondLst>
                                  <p:childTnLst>
                                    <p:set>
                                      <p:cBhvr>
                                        <p:cTn id="36" dur="1" fill="hold">
                                          <p:stCondLst>
                                            <p:cond delay="0"/>
                                          </p:stCondLst>
                                        </p:cTn>
                                        <p:tgtEl>
                                          <p:spTgt spid="21507">
                                            <p:txEl>
                                              <p:pRg st="4" end="4"/>
                                            </p:txEl>
                                          </p:spTgt>
                                        </p:tgtEl>
                                        <p:attrNameLst>
                                          <p:attrName>style.visibility</p:attrName>
                                        </p:attrNameLst>
                                      </p:cBhvr>
                                      <p:to>
                                        <p:strVal val="visible"/>
                                      </p:to>
                                    </p:set>
                                    <p:anim calcmode="lin" valueType="num">
                                      <p:cBhvr>
                                        <p:cTn id="37" dur="1000" fill="hold"/>
                                        <p:tgtEl>
                                          <p:spTgt spid="21507">
                                            <p:txEl>
                                              <p:pRg st="4" end="4"/>
                                            </p:txEl>
                                          </p:spTgt>
                                        </p:tgtEl>
                                        <p:attrNameLst>
                                          <p:attrName>ppt_x</p:attrName>
                                        </p:attrNameLst>
                                      </p:cBhvr>
                                      <p:tavLst>
                                        <p:tav tm="0">
                                          <p:val>
                                            <p:strVal val="#ppt_x-.2"/>
                                          </p:val>
                                        </p:tav>
                                        <p:tav tm="100000">
                                          <p:val>
                                            <p:strVal val="#ppt_x"/>
                                          </p:val>
                                        </p:tav>
                                      </p:tavLst>
                                    </p:anim>
                                    <p:anim calcmode="lin" valueType="num">
                                      <p:cBhvr>
                                        <p:cTn id="38" dur="1000" fill="hold"/>
                                        <p:tgtEl>
                                          <p:spTgt spid="21507">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9" dur="1000"/>
                                        <p:tgtEl>
                                          <p:spTgt spid="21507">
                                            <p:txEl>
                                              <p:pRg st="4" end="4"/>
                                            </p:txEl>
                                          </p:spTgt>
                                        </p:tgtEl>
                                      </p:cBhvr>
                                    </p:animEffect>
                                  </p:childTnLst>
                                </p:cTn>
                              </p:par>
                            </p:childTnLst>
                          </p:cTn>
                        </p:par>
                        <p:par>
                          <p:cTn id="40" fill="hold">
                            <p:stCondLst>
                              <p:cond delay="6000"/>
                            </p:stCondLst>
                            <p:childTnLst>
                              <p:par>
                                <p:cTn id="41" presetID="29" presetClass="entr" presetSubtype="0" fill="hold" grpId="0" nodeType="afterEffect">
                                  <p:stCondLst>
                                    <p:cond delay="0"/>
                                  </p:stCondLst>
                                  <p:childTnLst>
                                    <p:set>
                                      <p:cBhvr>
                                        <p:cTn id="42" dur="1" fill="hold">
                                          <p:stCondLst>
                                            <p:cond delay="0"/>
                                          </p:stCondLst>
                                        </p:cTn>
                                        <p:tgtEl>
                                          <p:spTgt spid="21507">
                                            <p:txEl>
                                              <p:pRg st="5" end="5"/>
                                            </p:txEl>
                                          </p:spTgt>
                                        </p:tgtEl>
                                        <p:attrNameLst>
                                          <p:attrName>style.visibility</p:attrName>
                                        </p:attrNameLst>
                                      </p:cBhvr>
                                      <p:to>
                                        <p:strVal val="visible"/>
                                      </p:to>
                                    </p:set>
                                    <p:anim calcmode="lin" valueType="num">
                                      <p:cBhvr>
                                        <p:cTn id="43" dur="1000" fill="hold"/>
                                        <p:tgtEl>
                                          <p:spTgt spid="21507">
                                            <p:txEl>
                                              <p:pRg st="5" end="5"/>
                                            </p:txEl>
                                          </p:spTgt>
                                        </p:tgtEl>
                                        <p:attrNameLst>
                                          <p:attrName>ppt_x</p:attrName>
                                        </p:attrNameLst>
                                      </p:cBhvr>
                                      <p:tavLst>
                                        <p:tav tm="0">
                                          <p:val>
                                            <p:strVal val="#ppt_x-.2"/>
                                          </p:val>
                                        </p:tav>
                                        <p:tav tm="100000">
                                          <p:val>
                                            <p:strVal val="#ppt_x"/>
                                          </p:val>
                                        </p:tav>
                                      </p:tavLst>
                                    </p:anim>
                                    <p:anim calcmode="lin" valueType="num">
                                      <p:cBhvr>
                                        <p:cTn id="44" dur="1000" fill="hold"/>
                                        <p:tgtEl>
                                          <p:spTgt spid="21507">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5" dur="1000"/>
                                        <p:tgtEl>
                                          <p:spTgt spid="215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The Paging Process</a:t>
            </a:r>
            <a:endParaRPr lang="en-US" dirty="0"/>
          </a:p>
        </p:txBody>
      </p:sp>
      <p:sp>
        <p:nvSpPr>
          <p:cNvPr id="7" name="Content Placeholder 6"/>
          <p:cNvSpPr>
            <a:spLocks noGrp="1"/>
          </p:cNvSpPr>
          <p:nvPr>
            <p:ph idx="1"/>
          </p:nvPr>
        </p:nvSpPr>
        <p:spPr/>
        <p:txBody>
          <a:bodyPr>
            <a:normAutofit/>
          </a:bodyPr>
          <a:lstStyle/>
          <a:p>
            <a:pPr algn="just">
              <a:lnSpc>
                <a:spcPct val="90000"/>
              </a:lnSpc>
            </a:pPr>
            <a:r>
              <a:rPr lang="en-US" sz="2800" dirty="0" smtClean="0"/>
              <a:t>When the CPU generates a memory address, it is a logical (or virtual) address</a:t>
            </a:r>
          </a:p>
          <a:p>
            <a:pPr lvl="1" algn="just">
              <a:lnSpc>
                <a:spcPct val="90000"/>
              </a:lnSpc>
            </a:pPr>
            <a:r>
              <a:rPr lang="en-US" dirty="0" smtClean="0"/>
              <a:t>The first address of a program is 0, so the logical address is merely an offset into the program or into the data segment</a:t>
            </a:r>
          </a:p>
          <a:p>
            <a:pPr lvl="2" algn="just">
              <a:lnSpc>
                <a:spcPct val="90000"/>
              </a:lnSpc>
            </a:pPr>
            <a:r>
              <a:rPr lang="en-US" sz="2800" dirty="0" smtClean="0"/>
              <a:t>For instance, address 25 is located 25 from the beginning of the program</a:t>
            </a:r>
          </a:p>
          <a:p>
            <a:pPr lvl="2" algn="just">
              <a:lnSpc>
                <a:spcPct val="90000"/>
              </a:lnSpc>
            </a:pPr>
            <a:r>
              <a:rPr lang="en-US" sz="2800" dirty="0" smtClean="0"/>
              <a:t>But 25 is not the physical address in memory, so the logical address must be translated (or </a:t>
            </a:r>
            <a:r>
              <a:rPr lang="en-US" sz="2800" i="1" dirty="0" smtClean="0"/>
              <a:t>mapped</a:t>
            </a:r>
            <a:r>
              <a:rPr lang="en-US" sz="2800" dirty="0" smtClean="0"/>
              <a:t>) into a physical address</a:t>
            </a:r>
          </a:p>
          <a:p>
            <a:pPr algn="just"/>
            <a:endParaRPr lang="en-US" sz="280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229600" cy="4525963"/>
          </a:xfrm>
        </p:spPr>
        <p:txBody>
          <a:bodyPr>
            <a:normAutofit/>
          </a:bodyPr>
          <a:lstStyle/>
          <a:p>
            <a:pPr lvl="1" algn="just">
              <a:lnSpc>
                <a:spcPct val="90000"/>
              </a:lnSpc>
            </a:pPr>
            <a:r>
              <a:rPr lang="en-US" dirty="0" smtClean="0"/>
              <a:t>Assume memory is broken into fixed size units known as frames (1 page fits into 1 frame)</a:t>
            </a:r>
          </a:p>
          <a:p>
            <a:pPr lvl="2" algn="just">
              <a:lnSpc>
                <a:spcPct val="90000"/>
              </a:lnSpc>
            </a:pPr>
            <a:r>
              <a:rPr lang="en-US" sz="2800" dirty="0" smtClean="0"/>
              <a:t>We know the logical address as its page # and the offset into the page</a:t>
            </a:r>
          </a:p>
          <a:p>
            <a:pPr lvl="1" algn="just">
              <a:lnSpc>
                <a:spcPct val="90000"/>
              </a:lnSpc>
            </a:pPr>
            <a:r>
              <a:rPr lang="en-US" dirty="0" smtClean="0"/>
              <a:t>We have to translate the page # into the frame # (that is, where is that particular page currently be stored in memory – or is it even in memory?)</a:t>
            </a:r>
          </a:p>
          <a:p>
            <a:pPr lvl="2" algn="just">
              <a:lnSpc>
                <a:spcPct val="90000"/>
              </a:lnSpc>
            </a:pPr>
            <a:r>
              <a:rPr lang="en-US" sz="2800" dirty="0" smtClean="0"/>
              <a:t>Thus, the mapping process for paging means finding the frame # and replacing the page # with it</a:t>
            </a:r>
          </a:p>
          <a:p>
            <a:pPr algn="just"/>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FIG"/>
          <p:cNvPicPr>
            <a:picLocks noGrp="1" noChangeAspect="1" noChangeArrowheads="1"/>
          </p:cNvPicPr>
          <p:nvPr>
            <p:ph idx="1"/>
          </p:nvPr>
        </p:nvPicPr>
        <p:blipFill>
          <a:blip r:embed="rId2"/>
          <a:srcRect b="27402"/>
          <a:stretch>
            <a:fillRect/>
          </a:stretch>
        </p:blipFill>
        <p:spPr bwMode="auto">
          <a:xfrm>
            <a:off x="304800" y="609600"/>
            <a:ext cx="8229600" cy="343363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85000" lnSpcReduction="20000"/>
          </a:bodyPr>
          <a:lstStyle/>
          <a:p>
            <a:pPr algn="just"/>
            <a:r>
              <a:rPr lang="en-US" dirty="0" smtClean="0"/>
              <a:t>Here, we have a process of 8 pages but only 4 physical frames in memory – therefore we must place a page into one of the available frames in memory whenever a page is needed</a:t>
            </a:r>
          </a:p>
          <a:p>
            <a:pPr algn="just"/>
            <a:endParaRPr lang="en-US" dirty="0" smtClean="0"/>
          </a:p>
          <a:p>
            <a:pPr algn="just"/>
            <a:r>
              <a:rPr lang="en-US" dirty="0" smtClean="0"/>
              <a:t>At this point in time, pages 0, 3, 4 and 7 have been moved into memory at frames 2, 0, 1 and 3 respectively</a:t>
            </a:r>
          </a:p>
          <a:p>
            <a:pPr algn="just"/>
            <a:endParaRPr lang="en-US" dirty="0" smtClean="0"/>
          </a:p>
          <a:p>
            <a:pPr algn="just"/>
            <a:r>
              <a:rPr lang="en-US" dirty="0" smtClean="0"/>
              <a:t>This information (of which page is stored in which frame) is stored in memory in a location known as the Page Table.  The page table also stores whether the given page has been modified (the valid bit – much like our cache)</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Page Faults</a:t>
            </a:r>
            <a:endParaRPr lang="en-US" dirty="0"/>
          </a:p>
        </p:txBody>
      </p:sp>
      <p:sp>
        <p:nvSpPr>
          <p:cNvPr id="3" name="Content Placeholder 2"/>
          <p:cNvSpPr>
            <a:spLocks noGrp="1"/>
          </p:cNvSpPr>
          <p:nvPr>
            <p:ph idx="1"/>
          </p:nvPr>
        </p:nvSpPr>
        <p:spPr/>
        <p:txBody>
          <a:bodyPr/>
          <a:lstStyle/>
          <a:p>
            <a:pPr algn="just">
              <a:lnSpc>
                <a:spcPct val="90000"/>
              </a:lnSpc>
            </a:pPr>
            <a:r>
              <a:rPr lang="en-US" sz="2800" dirty="0" smtClean="0"/>
              <a:t>Just as cache is limited in size, so is main memory – a process is usually given a limited number of frames</a:t>
            </a:r>
          </a:p>
          <a:p>
            <a:pPr algn="just">
              <a:lnSpc>
                <a:spcPct val="90000"/>
              </a:lnSpc>
            </a:pPr>
            <a:r>
              <a:rPr lang="en-US" sz="2800" dirty="0" smtClean="0"/>
              <a:t>What if a referenced page is not currently in memory?</a:t>
            </a:r>
          </a:p>
          <a:p>
            <a:pPr lvl="1" algn="just">
              <a:lnSpc>
                <a:spcPct val="90000"/>
              </a:lnSpc>
            </a:pPr>
            <a:r>
              <a:rPr lang="en-US" sz="2400" dirty="0" smtClean="0"/>
              <a:t>The memory reference causes a </a:t>
            </a:r>
            <a:r>
              <a:rPr lang="en-US" sz="2400" i="1" dirty="0" smtClean="0"/>
              <a:t>page fault</a:t>
            </a:r>
          </a:p>
          <a:p>
            <a:pPr lvl="2" algn="just">
              <a:lnSpc>
                <a:spcPct val="90000"/>
              </a:lnSpc>
            </a:pPr>
            <a:r>
              <a:rPr lang="en-US" sz="2000" dirty="0" smtClean="0"/>
              <a:t>The page fault requires that the OS handle the problem</a:t>
            </a:r>
          </a:p>
          <a:p>
            <a:pPr lvl="1" algn="just">
              <a:lnSpc>
                <a:spcPct val="90000"/>
              </a:lnSpc>
            </a:pPr>
            <a:r>
              <a:rPr lang="en-US" sz="2400" dirty="0" smtClean="0"/>
              <a:t>The process’ status is saved and the CPU switches to the OS</a:t>
            </a:r>
          </a:p>
          <a:p>
            <a:pPr lvl="1" algn="just">
              <a:lnSpc>
                <a:spcPct val="90000"/>
              </a:lnSpc>
            </a:pPr>
            <a:r>
              <a:rPr lang="en-US" sz="2400" dirty="0" smtClean="0"/>
              <a:t>The OS determines if there is an empty frame for the referenced page, if not, then the OS uses a replacement strategy to select a page to discard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90600"/>
            <a:ext cx="8229600" cy="4525963"/>
          </a:xfrm>
        </p:spPr>
        <p:txBody>
          <a:bodyPr>
            <a:normAutofit/>
          </a:bodyPr>
          <a:lstStyle/>
          <a:p>
            <a:pPr lvl="2" algn="just">
              <a:lnSpc>
                <a:spcPct val="90000"/>
              </a:lnSpc>
              <a:buNone/>
            </a:pPr>
            <a:r>
              <a:rPr lang="en-US" dirty="0" smtClean="0"/>
              <a:t>if that page is dirty, then the page must be written to disk instead of discarded</a:t>
            </a:r>
          </a:p>
          <a:p>
            <a:pPr lvl="1" algn="just">
              <a:lnSpc>
                <a:spcPct val="90000"/>
              </a:lnSpc>
            </a:pPr>
            <a:r>
              <a:rPr lang="en-US" sz="2400" dirty="0" smtClean="0"/>
              <a:t>The OS locates the requested page on disk and loads it into the appropriate frame in memory</a:t>
            </a:r>
          </a:p>
          <a:p>
            <a:pPr lvl="1" algn="just">
              <a:lnSpc>
                <a:spcPct val="90000"/>
              </a:lnSpc>
            </a:pPr>
            <a:r>
              <a:rPr lang="en-US" sz="2400" dirty="0" smtClean="0"/>
              <a:t>The page table is modified to reflect the </a:t>
            </a:r>
            <a:r>
              <a:rPr lang="en-US" sz="2400" dirty="0" err="1" smtClean="0"/>
              <a:t>change</a:t>
            </a:r>
            <a:r>
              <a:rPr lang="en-US" dirty="0" err="1" smtClean="0"/>
              <a:t>Page</a:t>
            </a:r>
            <a:r>
              <a:rPr lang="en-US" dirty="0" smtClean="0"/>
              <a:t> faults are time consuming because of the disk access – this causes our effective memory access time to deteriorate badly!</a:t>
            </a:r>
          </a:p>
          <a:p>
            <a:pPr algn="just"/>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554</Words>
  <Application>Microsoft Office PowerPoint</Application>
  <PresentationFormat>On-screen Show (4:3)</PresentationFormat>
  <Paragraphs>36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         VIRTUAL MEMORY </vt:lpstr>
      <vt:lpstr>Virtual Memory</vt:lpstr>
      <vt:lpstr>Memory is used in </vt:lpstr>
      <vt:lpstr>The Paging Process</vt:lpstr>
      <vt:lpstr>Slide 5</vt:lpstr>
      <vt:lpstr>Slide 6</vt:lpstr>
      <vt:lpstr>Slide 7</vt:lpstr>
      <vt:lpstr>Page Faults</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Memory</dc:title>
  <dc:creator>DELL</dc:creator>
  <cp:lastModifiedBy>DELL</cp:lastModifiedBy>
  <cp:revision>2</cp:revision>
  <dcterms:created xsi:type="dcterms:W3CDTF">2013-01-13T17:15:29Z</dcterms:created>
  <dcterms:modified xsi:type="dcterms:W3CDTF">2013-01-13T17:25:32Z</dcterms:modified>
</cp:coreProperties>
</file>